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66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36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split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Granada's_sunset.jpg" TargetMode="External"/><Relationship Id="rId2" Type="http://schemas.openxmlformats.org/officeDocument/2006/relationships/hyperlink" Target="http://commons.wikimedia.org/wiki/File:Granada's_sunse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Patio_de_los_Arrayanes.jpg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commons.wikimedia.org/wiki/File:Alhambra_Mirtenhof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File:80525560_0eb2c1d54a_o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commons.wikimedia.org/wiki/File:AlhambraLionsFountain1Small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osque_Cordoba.jpg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commons.wikimedia.org/wiki/File:Mezquita_de_C%C3%B3rdoba_desde_el_aire_(C%C3%B3rdoba,_Espa%C3%B1a)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Mosque_Cordoba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//commons.wikimedia.org/wiki/File:Mezquita_de_C%C3%B3rdoba_desde_el_aire_(C%C3%B3rdoba,_Espa%C3%B1a)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%C3%A9ville_-_Giralda.JPG" TargetMode="External"/><Relationship Id="rId2" Type="http://schemas.openxmlformats.org/officeDocument/2006/relationships/hyperlink" Target="http://commons.wikimedia.org/wiki/File:S%C3%A9ville_-_Giralda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to_Dom_de_Sil-0.JPG" TargetMode="External"/><Relationship Id="rId2" Type="http://schemas.openxmlformats.org/officeDocument/2006/relationships/hyperlink" Target="http://commons.wikimedia.org/wiki/File:Sto_Dom_de_Sil-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Burgos_Cathedral_01.jpg" TargetMode="External"/><Relationship Id="rId2" Type="http://schemas.openxmlformats.org/officeDocument/2006/relationships/hyperlink" Target="http://commons.wikimedia.org/wiki/File:Burgos_Cathedral_01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University_of_Salamanca.jpg" TargetMode="External"/><Relationship Id="rId2" Type="http://schemas.openxmlformats.org/officeDocument/2006/relationships/hyperlink" Target="http://commons.wikimedia.org/wiki/File:University_of_Salamanca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Vistaescorial.jpg" TargetMode="External"/><Relationship Id="rId2" Type="http://schemas.openxmlformats.org/officeDocument/2006/relationships/hyperlink" Target="http://commons.wikimedia.org/wiki/File:Vistaescoria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acade_monastery_San_Lorenzo_de_El_Escorial_Spain.jpg" TargetMode="External"/><Relationship Id="rId7" Type="http://schemas.openxmlformats.org/officeDocument/2006/relationships/image" Target="../media/image18.jpeg"/><Relationship Id="rId2" Type="http://schemas.openxmlformats.org/officeDocument/2006/relationships/hyperlink" Target="http://commons.wikimedia.org/wiki/File:Escorial-su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commons.wikimedia.org/wiki/File:Facade_monastery_San_Lorenzo_de_El_Escorial_Spain.jpg" TargetMode="External"/><Relationship Id="rId5" Type="http://schemas.openxmlformats.org/officeDocument/2006/relationships/image" Target="../media/image17.jpeg"/><Relationship Id="rId4" Type="http://schemas.openxmlformats.org/officeDocument/2006/relationships/hyperlink" Target="//commons.wikimedia.org/wiki/File:Escorial-sur.jpg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achada_Plaza_Mayor_de_Salamanca.JPG" TargetMode="External"/><Relationship Id="rId7" Type="http://schemas.openxmlformats.org/officeDocument/2006/relationships/image" Target="../media/image20.jpeg"/><Relationship Id="rId2" Type="http://schemas.openxmlformats.org/officeDocument/2006/relationships/hyperlink" Target="http://commons.wikimedia.org/wiki/File:Salamanca_Plaza_Mayor_por_la_tard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commons.wikimedia.org/wiki/File:Fachada_Plaza_Mayor_de_Salamanca.JPG" TargetMode="External"/><Relationship Id="rId5" Type="http://schemas.openxmlformats.org/officeDocument/2006/relationships/image" Target="../media/image19.jpeg"/><Relationship Id="rId4" Type="http://schemas.openxmlformats.org/officeDocument/2006/relationships/hyperlink" Target="//commons.wikimedia.org/wiki/File:Salamanca_Plaza_Mayor_por_la_tarde.jpg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alacio_Real_de_Madrid_-_03.jpg" TargetMode="External"/><Relationship Id="rId7" Type="http://schemas.openxmlformats.org/officeDocument/2006/relationships/image" Target="../media/image22.jpeg"/><Relationship Id="rId2" Type="http://schemas.openxmlformats.org/officeDocument/2006/relationships/hyperlink" Target="http://commons.wikimedia.org/wiki/File:Palacio_Real_de_Madrid_-_1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commons.wikimedia.org/wiki/File:Palacio_Real_de_Madrid_-_13.jpg" TargetMode="External"/><Relationship Id="rId5" Type="http://schemas.openxmlformats.org/officeDocument/2006/relationships/image" Target="../media/image21.jpeg"/><Relationship Id="rId4" Type="http://schemas.openxmlformats.org/officeDocument/2006/relationships/hyperlink" Target="//commons.wikimedia.org/wiki/File:Palacio_Real_de_Madrid_-_03.jpg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Puerta_de_Alcal%C3%A1_(fachada_este).jpg" TargetMode="External"/><Relationship Id="rId2" Type="http://schemas.openxmlformats.org/officeDocument/2006/relationships/hyperlink" Target="http://commons.wikimedia.org/wiki/File:Puerta_de_Alcal%C3%A1_(fachada_este)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useo_del_Prado_(Madrid)_04.jpg" TargetMode="External"/><Relationship Id="rId2" Type="http://schemas.openxmlformats.org/officeDocument/2006/relationships/hyperlink" Target="http://commons.wikimedia.org/wiki/File:Museo_del_Prado_(Madrid)_04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gradafamilia-overview.jpg" TargetMode="External"/><Relationship Id="rId2" Type="http://schemas.openxmlformats.org/officeDocument/2006/relationships/hyperlink" Target="http://commons.wikimedia.org/wiki/File:Sagradafamilia-overview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sa_Mil%C3%A0_-_Barcelona,_Spain_-_Jan_2007.jpg" TargetMode="External"/><Relationship Id="rId7" Type="http://schemas.openxmlformats.org/officeDocument/2006/relationships/image" Target="../media/image27.jpeg"/><Relationship Id="rId2" Type="http://schemas.openxmlformats.org/officeDocument/2006/relationships/hyperlink" Target="http://commons.wikimedia.org/wiki/File:La_Pedrera_003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La_Pedrera_003.jpg" TargetMode="External"/><Relationship Id="rId5" Type="http://schemas.openxmlformats.org/officeDocument/2006/relationships/image" Target="../media/image26.jpeg"/><Relationship Id="rId4" Type="http://schemas.openxmlformats.org/officeDocument/2006/relationships/hyperlink" Target="//commons.wikimedia.org/wiki/File:Casa_Mil%C3%A002.jp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sabatllo2.jpg" TargetMode="External"/><Relationship Id="rId2" Type="http://schemas.openxmlformats.org/officeDocument/2006/relationships/hyperlink" Target="http://cs.wikipedia.org/wiki/Soubor:CasaBatllo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hyperlink" Target="//commons.wikimedia.org/wiki/File:Casabatllo2.jpg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ark_G%C3%BCell03.jpg" TargetMode="External"/><Relationship Id="rId2" Type="http://schemas.openxmlformats.org/officeDocument/2006/relationships/hyperlink" Target="http://commons.wikimedia.org/wiki/File:Park_G%C3%BCell_-_Viaducto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hyperlink" Target="//commons.wikimedia.org/wiki/File:Park_G%C3%BCell_-_Viaducto.jpg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arcguell.jpg" TargetMode="External"/><Relationship Id="rId7" Type="http://schemas.openxmlformats.org/officeDocument/2006/relationships/image" Target="../media/image33.jpeg"/><Relationship Id="rId2" Type="http://schemas.openxmlformats.org/officeDocument/2006/relationships/hyperlink" Target="http://commons.wikimedia.org/wiki/File:Spain.Catalonia.Barcelona.Park.G%C3%BCell.Vista.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commons.wikimedia.org/wiki/File:Parcguell.jpg" TargetMode="External"/><Relationship Id="rId5" Type="http://schemas.openxmlformats.org/officeDocument/2006/relationships/image" Target="../media/image32.jpeg"/><Relationship Id="rId4" Type="http://schemas.openxmlformats.org/officeDocument/2006/relationships/hyperlink" Target="//commons.wikimedia.org/wiki/File:Spain.Catalonia.Barcelona.Park.G%C3%BCell.Vista.2.jpg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ezquita_de_C%C3%B3rdoba" TargetMode="External"/><Relationship Id="rId2" Type="http://schemas.openxmlformats.org/officeDocument/2006/relationships/hyperlink" Target="http://es.wikipedia.org/wiki/Alhamb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Acueducto_de_Segovia" TargetMode="External"/><Relationship Id="rId5" Type="http://schemas.openxmlformats.org/officeDocument/2006/relationships/hyperlink" Target="http://es.wikipedia.org/wiki/Estilo_herreriano" TargetMode="External"/><Relationship Id="rId4" Type="http://schemas.openxmlformats.org/officeDocument/2006/relationships/hyperlink" Target="http://es.wikipedia.org/wiki/Estilo_plateresc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Acueducto_de_segovi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AcueductoSegovia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cueducto_de_Segovia_01.jpg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commons.wikimedia.org/wiki/File:AcueductoSegovia04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Acueducto_de_Segovia_01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//commons.wikimedia.org/wiki/File:AcueductoSegovia04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San_Juan_de_Ba%C3%B1os_.jpg" TargetMode="External"/><Relationship Id="rId2" Type="http://schemas.openxmlformats.org/officeDocument/2006/relationships/hyperlink" Target="http://commons.wikimedia.org/wiki/File:San_Juan_de_Ba%C3%B1os_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ARQUITECTURA ESPAÑOLA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Únor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28213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&lt;http://commons.wikimedia.org/wiki/File:Granada%27s_sunset.jpg</a:t>
            </a:r>
            <a:endParaRPr lang="cs-CZ" sz="1000" dirty="0" smtClean="0"/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2530" name="Picture 2" descr="Granada's sunse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20888"/>
            <a:ext cx="4021721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Patio de los </a:t>
            </a:r>
            <a:r>
              <a:rPr lang="cs-CZ" dirty="0" err="1" smtClean="0">
                <a:solidFill>
                  <a:srgbClr val="FF0000"/>
                </a:solidFill>
              </a:rPr>
              <a:t>Arayanes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la </a:t>
            </a:r>
            <a:r>
              <a:rPr lang="cs-CZ" dirty="0" err="1" smtClean="0"/>
              <a:t>alberca</a:t>
            </a:r>
            <a:r>
              <a:rPr lang="cs-CZ" dirty="0" smtClean="0"/>
              <a:t> </a:t>
            </a:r>
            <a:r>
              <a:rPr lang="cs-CZ" dirty="0" err="1" smtClean="0"/>
              <a:t>rodeada</a:t>
            </a:r>
            <a:r>
              <a:rPr lang="cs-CZ" dirty="0" smtClean="0"/>
              <a:t> de </a:t>
            </a:r>
            <a:r>
              <a:rPr lang="cs-CZ" dirty="0" err="1" smtClean="0"/>
              <a:t>mirtos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&lt;http://en.wikipedia.org/wiki/File:Patio_de_los_Arrayanes.jpg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Patio de los </a:t>
            </a:r>
            <a:r>
              <a:rPr lang="cs-CZ" dirty="0" err="1" smtClean="0">
                <a:solidFill>
                  <a:srgbClr val="FF0000"/>
                </a:solidFill>
              </a:rPr>
              <a:t>Leones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000" dirty="0" smtClean="0">
              <a:hlinkClick r:id="rId4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07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4"/>
              </a:rPr>
              <a:t>&lt;http://commons.wikimedia.org/wiki/File:AlhambraLionsFountain1Small.jpg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8" name="Picture 4" descr="http://upload.wikimedia.org/wikipedia/commons/thumb/c/c2/Patio_de_los_Arrayanes.jpg/250px-Patio_de_los_Arrayanes.jpg">
            <a:hlinkClick r:id="rId3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3068960"/>
            <a:ext cx="2016224" cy="2685612"/>
          </a:xfrm>
          <a:prstGeom prst="rect">
            <a:avLst/>
          </a:prstGeom>
          <a:noFill/>
        </p:spPr>
      </p:pic>
      <p:pic>
        <p:nvPicPr>
          <p:cNvPr id="1030" name="Picture 6" descr="http://upload.wikimedia.org/wikipedia/commons/thumb/6/64/80525560_0eb2c1d54a_o.jpg/220px-80525560_0eb2c1d54a_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2996952"/>
            <a:ext cx="3240360" cy="2430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Mezquita</a:t>
            </a:r>
            <a:r>
              <a:rPr lang="cs-CZ" dirty="0" smtClean="0">
                <a:solidFill>
                  <a:srgbClr val="FF0000"/>
                </a:solidFill>
              </a:rPr>
              <a:t> de Córdoba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Mezquita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err="1" smtClean="0">
                <a:solidFill>
                  <a:srgbClr val="FF0000"/>
                </a:solidFill>
              </a:rPr>
              <a:t>catedral</a:t>
            </a:r>
            <a:r>
              <a:rPr lang="cs-CZ" dirty="0" smtClean="0">
                <a:solidFill>
                  <a:srgbClr val="FF0000"/>
                </a:solidFill>
              </a:rPr>
              <a:t> de Córdoba</a:t>
            </a:r>
          </a:p>
          <a:p>
            <a:r>
              <a:rPr lang="cs-CZ" dirty="0" err="1" smtClean="0"/>
              <a:t>Originalmente</a:t>
            </a:r>
            <a:r>
              <a:rPr lang="cs-CZ" dirty="0" smtClean="0"/>
              <a:t> es la </a:t>
            </a:r>
            <a:r>
              <a:rPr lang="cs-CZ" dirty="0" err="1" smtClean="0"/>
              <a:t>Mezquita</a:t>
            </a:r>
            <a:r>
              <a:rPr lang="cs-CZ" dirty="0" smtClean="0"/>
              <a:t> de Córdoba</a:t>
            </a:r>
          </a:p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siglo XVI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centro</a:t>
            </a:r>
            <a:r>
              <a:rPr lang="cs-CZ" dirty="0" smtClean="0"/>
              <a:t> de la </a:t>
            </a:r>
            <a:r>
              <a:rPr lang="cs-CZ" dirty="0" err="1" smtClean="0"/>
              <a:t>mezquita</a:t>
            </a:r>
            <a:r>
              <a:rPr lang="cs-CZ" dirty="0" smtClean="0"/>
              <a:t> se </a:t>
            </a:r>
            <a:r>
              <a:rPr lang="cs-CZ" dirty="0" err="1" smtClean="0"/>
              <a:t>construyó</a:t>
            </a:r>
            <a:r>
              <a:rPr lang="cs-CZ" dirty="0" smtClean="0"/>
              <a:t> la </a:t>
            </a:r>
            <a:r>
              <a:rPr lang="cs-CZ" dirty="0" err="1" smtClean="0"/>
              <a:t>catedral</a:t>
            </a:r>
            <a:endParaRPr lang="cs-CZ" dirty="0" smtClean="0"/>
          </a:p>
          <a:p>
            <a:r>
              <a:rPr lang="cs-CZ" dirty="0" err="1" smtClean="0"/>
              <a:t>Ahora</a:t>
            </a:r>
            <a:r>
              <a:rPr lang="cs-CZ" dirty="0" smtClean="0"/>
              <a:t> </a:t>
            </a:r>
            <a:r>
              <a:rPr lang="cs-CZ" dirty="0" err="1" smtClean="0"/>
              <a:t>sirve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la </a:t>
            </a:r>
            <a:r>
              <a:rPr lang="cs-CZ" dirty="0" err="1" smtClean="0"/>
              <a:t>catedral</a:t>
            </a:r>
            <a:r>
              <a:rPr lang="cs-CZ" dirty="0" smtClean="0"/>
              <a:t> </a:t>
            </a:r>
            <a:r>
              <a:rPr lang="cs-CZ" dirty="0" err="1" smtClean="0"/>
              <a:t>católica</a:t>
            </a:r>
            <a:r>
              <a:rPr lang="cs-CZ" dirty="0" smtClean="0"/>
              <a:t> </a:t>
            </a:r>
            <a:r>
              <a:rPr lang="cs-CZ" dirty="0" err="1" smtClean="0"/>
              <a:t>romana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importante</a:t>
            </a:r>
            <a:r>
              <a:rPr lang="cs-CZ" dirty="0" smtClean="0"/>
              <a:t> de Córdoba</a:t>
            </a:r>
          </a:p>
          <a:p>
            <a:r>
              <a:rPr lang="cs-CZ" dirty="0" err="1" smtClean="0"/>
              <a:t>Declarado</a:t>
            </a:r>
            <a:r>
              <a:rPr lang="cs-CZ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r>
              <a:rPr lang="cs-CZ" i="1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 Unesco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mezquita</a:t>
            </a:r>
            <a:r>
              <a:rPr lang="cs-CZ" dirty="0" smtClean="0">
                <a:solidFill>
                  <a:srgbClr val="FF0000"/>
                </a:solidFill>
              </a:rPr>
              <a:t> vista </a:t>
            </a:r>
            <a:r>
              <a:rPr lang="cs-CZ" dirty="0" err="1" smtClean="0">
                <a:solidFill>
                  <a:srgbClr val="FF0000"/>
                </a:solidFill>
              </a:rPr>
              <a:t>desde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aire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07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&lt;http://commons.wikimedia.org/wiki/File:Mezquita_de_C%C3%B3rdoba_desde_el_aire_(C%C3%B3rdoba,_Espa%C3%B1a).jpg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Columnas</a:t>
            </a:r>
            <a:r>
              <a:rPr lang="cs-CZ" dirty="0" smtClean="0">
                <a:solidFill>
                  <a:srgbClr val="FF0000"/>
                </a:solidFill>
              </a:rPr>
              <a:t> de la </a:t>
            </a:r>
            <a:r>
              <a:rPr lang="cs-CZ" dirty="0" err="1" smtClean="0">
                <a:solidFill>
                  <a:srgbClr val="FF0000"/>
                </a:solidFill>
              </a:rPr>
              <a:t>mezquita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&lt;http://commons.wikimedia.org/wiki/File:Mosque_Cordoba.jpg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2" name="Picture 4" descr="http://upload.wikimedia.org/wikipedia/commons/thumb/6/6c/Mezquita_de_C%C3%B3rdoba_desde_el_aire_%28C%C3%B3rdoba%2C_Espa%C3%B1a%29.jpg/220px-Mezquita_de_C%C3%B3rdoba_desde_el_aire_%28C%C3%B3rdoba%2C_Espa%C3%B1a%2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852936"/>
            <a:ext cx="3528392" cy="2341571"/>
          </a:xfrm>
          <a:prstGeom prst="rect">
            <a:avLst/>
          </a:prstGeom>
          <a:noFill/>
        </p:spPr>
      </p:pic>
      <p:pic>
        <p:nvPicPr>
          <p:cNvPr id="27654" name="Picture 6" descr="Mosque Cordob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852936"/>
            <a:ext cx="3168352" cy="23797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Giralda</a:t>
            </a:r>
            <a:r>
              <a:rPr lang="cs-CZ" dirty="0" smtClean="0">
                <a:solidFill>
                  <a:srgbClr val="FF0000"/>
                </a:solidFill>
              </a:rPr>
              <a:t> (Sevilla)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La </a:t>
            </a:r>
            <a:r>
              <a:rPr lang="es-ES" dirty="0" smtClean="0"/>
              <a:t>Giralda es el nombre que recibe el campanario de la </a:t>
            </a:r>
            <a:r>
              <a:rPr lang="cs-CZ" dirty="0" err="1" smtClean="0"/>
              <a:t>Catedral</a:t>
            </a:r>
            <a:r>
              <a:rPr lang="cs-CZ" dirty="0" smtClean="0"/>
              <a:t> de </a:t>
            </a:r>
            <a:r>
              <a:rPr lang="cs-CZ" dirty="0" err="1" smtClean="0"/>
              <a:t>Santa</a:t>
            </a:r>
            <a:r>
              <a:rPr lang="cs-CZ" dirty="0" smtClean="0"/>
              <a:t> </a:t>
            </a:r>
            <a:r>
              <a:rPr lang="cs-CZ" dirty="0" err="1" smtClean="0"/>
              <a:t>María</a:t>
            </a:r>
            <a:r>
              <a:rPr lang="cs-CZ" dirty="0" smtClean="0"/>
              <a:t> </a:t>
            </a:r>
          </a:p>
          <a:p>
            <a:r>
              <a:rPr lang="cs-CZ" dirty="0" smtClean="0"/>
              <a:t>Los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tercios</a:t>
            </a:r>
            <a:r>
              <a:rPr lang="cs-CZ" dirty="0" smtClean="0"/>
              <a:t> </a:t>
            </a:r>
            <a:r>
              <a:rPr lang="cs-CZ" dirty="0" err="1" smtClean="0"/>
              <a:t>inferiores</a:t>
            </a:r>
            <a:r>
              <a:rPr lang="cs-CZ" dirty="0" smtClean="0"/>
              <a:t> </a:t>
            </a:r>
            <a:r>
              <a:rPr lang="cs-CZ" dirty="0" err="1" smtClean="0"/>
              <a:t>proceden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alminar</a:t>
            </a:r>
            <a:r>
              <a:rPr lang="cs-CZ" dirty="0" smtClean="0"/>
              <a:t> de la </a:t>
            </a:r>
            <a:r>
              <a:rPr lang="cs-CZ" dirty="0" err="1" smtClean="0"/>
              <a:t>mezquita</a:t>
            </a:r>
            <a:r>
              <a:rPr lang="cs-CZ" dirty="0" smtClean="0"/>
              <a:t> </a:t>
            </a:r>
            <a:r>
              <a:rPr lang="cs-CZ" dirty="0" err="1" smtClean="0"/>
              <a:t>antigua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tercio</a:t>
            </a:r>
            <a:r>
              <a:rPr lang="cs-CZ" dirty="0" smtClean="0"/>
              <a:t> superior es la </a:t>
            </a:r>
            <a:r>
              <a:rPr lang="cs-CZ" dirty="0" err="1" smtClean="0"/>
              <a:t>construcción</a:t>
            </a:r>
            <a:r>
              <a:rPr lang="cs-CZ" dirty="0" smtClean="0"/>
              <a:t> </a:t>
            </a:r>
            <a:r>
              <a:rPr lang="cs-CZ" dirty="0" err="1" smtClean="0"/>
              <a:t>cristiana</a:t>
            </a:r>
            <a:r>
              <a:rPr lang="cs-CZ" dirty="0" smtClean="0"/>
              <a:t> para </a:t>
            </a:r>
            <a:r>
              <a:rPr lang="cs-CZ" dirty="0" err="1" smtClean="0"/>
              <a:t>albergar</a:t>
            </a:r>
            <a:r>
              <a:rPr lang="cs-CZ" dirty="0" smtClean="0"/>
              <a:t> las </a:t>
            </a:r>
            <a:r>
              <a:rPr lang="cs-CZ" dirty="0" err="1" smtClean="0"/>
              <a:t>campanas</a:t>
            </a:r>
            <a:endParaRPr lang="cs-CZ" dirty="0" smtClean="0"/>
          </a:p>
          <a:p>
            <a:r>
              <a:rPr lang="cs-CZ" dirty="0" err="1" smtClean="0"/>
              <a:t>Declarado</a:t>
            </a:r>
            <a:r>
              <a:rPr lang="cs-CZ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r>
              <a:rPr lang="cs-CZ" i="1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 Unesco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07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&lt;http://commons.wikimedia.org/wiki/File:S%C3%A9ville_-_Giralda.JPG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8674" name="Picture 2" descr="Séville - Girald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988840"/>
            <a:ext cx="1826037" cy="37738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románico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 1 000 a 1 200</a:t>
            </a:r>
          </a:p>
          <a:p>
            <a:r>
              <a:rPr lang="cs-CZ" dirty="0" err="1" smtClean="0"/>
              <a:t>Quedan</a:t>
            </a:r>
            <a:r>
              <a:rPr lang="cs-CZ" dirty="0" smtClean="0"/>
              <a:t> </a:t>
            </a:r>
            <a:r>
              <a:rPr lang="cs-CZ" dirty="0" err="1" smtClean="0"/>
              <a:t>iglesias</a:t>
            </a:r>
            <a:r>
              <a:rPr lang="cs-CZ" dirty="0" smtClean="0"/>
              <a:t>, </a:t>
            </a:r>
            <a:r>
              <a:rPr lang="cs-CZ" dirty="0" err="1" smtClean="0"/>
              <a:t>monasterios</a:t>
            </a:r>
            <a:endParaRPr lang="cs-CZ" dirty="0" smtClean="0"/>
          </a:p>
          <a:p>
            <a:r>
              <a:rPr lang="cs-CZ" dirty="0" smtClean="0"/>
              <a:t>Son las </a:t>
            </a:r>
            <a:r>
              <a:rPr lang="cs-CZ" dirty="0" err="1" smtClean="0"/>
              <a:t>construcciones</a:t>
            </a:r>
            <a:r>
              <a:rPr lang="cs-CZ" dirty="0" smtClean="0"/>
              <a:t> </a:t>
            </a:r>
            <a:r>
              <a:rPr lang="cs-CZ" dirty="0" err="1" smtClean="0"/>
              <a:t>sólidas</a:t>
            </a:r>
            <a:r>
              <a:rPr lang="cs-CZ" dirty="0" smtClean="0"/>
              <a:t>, </a:t>
            </a:r>
            <a:r>
              <a:rPr lang="cs-CZ" dirty="0" err="1" smtClean="0"/>
              <a:t>sencillas</a:t>
            </a:r>
            <a:r>
              <a:rPr lang="cs-CZ" dirty="0" smtClean="0"/>
              <a:t>, de </a:t>
            </a:r>
            <a:r>
              <a:rPr lang="cs-CZ" dirty="0" err="1" smtClean="0"/>
              <a:t>piedra</a:t>
            </a:r>
            <a:r>
              <a:rPr lang="cs-CZ" dirty="0" smtClean="0"/>
              <a:t>,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muros</a:t>
            </a:r>
            <a:r>
              <a:rPr lang="cs-CZ" dirty="0" smtClean="0"/>
              <a:t>  </a:t>
            </a:r>
            <a:r>
              <a:rPr lang="cs-CZ" dirty="0" err="1" smtClean="0"/>
              <a:t>gruesos</a:t>
            </a:r>
            <a:r>
              <a:rPr lang="cs-CZ" dirty="0" smtClean="0"/>
              <a:t>, </a:t>
            </a:r>
            <a:r>
              <a:rPr lang="cs-CZ" dirty="0" err="1" smtClean="0"/>
              <a:t>ventanas</a:t>
            </a:r>
            <a:r>
              <a:rPr lang="cs-CZ" dirty="0" smtClean="0"/>
              <a:t> </a:t>
            </a:r>
            <a:r>
              <a:rPr lang="cs-CZ" dirty="0" err="1" smtClean="0"/>
              <a:t>pequeñas</a:t>
            </a:r>
            <a:r>
              <a:rPr lang="cs-CZ" dirty="0" smtClean="0"/>
              <a:t> y </a:t>
            </a:r>
            <a:r>
              <a:rPr lang="cs-CZ" dirty="0" err="1" smtClean="0"/>
              <a:t>arcos</a:t>
            </a:r>
            <a:r>
              <a:rPr lang="cs-CZ" dirty="0" smtClean="0"/>
              <a:t> de </a:t>
            </a:r>
            <a:r>
              <a:rPr lang="cs-CZ" dirty="0" err="1" smtClean="0"/>
              <a:t>medio</a:t>
            </a:r>
            <a:r>
              <a:rPr lang="cs-CZ" dirty="0" smtClean="0"/>
              <a:t> punto¹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1000" dirty="0" err="1" smtClean="0"/>
              <a:t>Uriz</a:t>
            </a:r>
            <a:r>
              <a:rPr lang="cs-CZ" sz="1000" dirty="0" smtClean="0"/>
              <a:t> F.J., </a:t>
            </a:r>
            <a:r>
              <a:rPr lang="cs-CZ" sz="1000" dirty="0" err="1" smtClean="0"/>
              <a:t>Harling</a:t>
            </a:r>
            <a:r>
              <a:rPr lang="cs-CZ" sz="1000" dirty="0" smtClean="0"/>
              <a:t> B. </a:t>
            </a:r>
            <a:r>
              <a:rPr lang="cs-CZ" sz="1000" i="1" dirty="0" err="1" smtClean="0"/>
              <a:t>En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España</a:t>
            </a:r>
            <a:r>
              <a:rPr lang="cs-CZ" sz="1000" dirty="0" smtClean="0"/>
              <a:t>. PN 6. London: </a:t>
            </a:r>
            <a:r>
              <a:rPr lang="cs-CZ" sz="1000" dirty="0" err="1" smtClean="0"/>
              <a:t>Chanceler</a:t>
            </a:r>
            <a:r>
              <a:rPr lang="cs-CZ" sz="1000" dirty="0" smtClean="0"/>
              <a:t> </a:t>
            </a:r>
            <a:r>
              <a:rPr lang="cs-CZ" sz="1000" dirty="0" err="1" smtClean="0"/>
              <a:t>International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Publishers</a:t>
            </a:r>
            <a:r>
              <a:rPr lang="cs-CZ" sz="1000" dirty="0" smtClean="0"/>
              <a:t> </a:t>
            </a:r>
            <a:r>
              <a:rPr lang="cs-CZ" sz="1000" dirty="0" err="1" smtClean="0"/>
              <a:t>Ltd</a:t>
            </a:r>
            <a:r>
              <a:rPr lang="cs-CZ" sz="1000" dirty="0" smtClean="0"/>
              <a:t>, 1996. ISBN 0-905703-91-X. s.52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0000"/>
                </a:solidFill>
              </a:rPr>
              <a:t>Monasterio</a:t>
            </a:r>
            <a:r>
              <a:rPr lang="cs-CZ" sz="4000" dirty="0" smtClean="0">
                <a:solidFill>
                  <a:srgbClr val="FF0000"/>
                </a:solidFill>
              </a:rPr>
              <a:t> de </a:t>
            </a:r>
            <a:r>
              <a:rPr lang="cs-CZ" sz="4000" dirty="0" err="1" smtClean="0">
                <a:solidFill>
                  <a:srgbClr val="FF0000"/>
                </a:solidFill>
              </a:rPr>
              <a:t>Santo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Domingo</a:t>
            </a:r>
            <a:r>
              <a:rPr lang="cs-CZ" sz="4000" dirty="0" smtClean="0">
                <a:solidFill>
                  <a:srgbClr val="FF0000"/>
                </a:solidFill>
              </a:rPr>
              <a:t> de </a:t>
            </a:r>
            <a:r>
              <a:rPr lang="cs-CZ" sz="4000" dirty="0" err="1" smtClean="0">
                <a:solidFill>
                  <a:srgbClr val="FF0000"/>
                </a:solidFill>
              </a:rPr>
              <a:t>Silos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&lt;http://commons.wikimedia.org/wiki/File:Sto_Dom_de_Sil-0.JPG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9698" name="Picture 2" descr="Sto Dom de Sil-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276872"/>
            <a:ext cx="4104456" cy="30865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gótico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De 1 200 a 1 500</a:t>
            </a:r>
          </a:p>
          <a:p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típico</a:t>
            </a:r>
            <a:r>
              <a:rPr lang="cs-CZ" dirty="0" smtClean="0"/>
              <a:t> – </a:t>
            </a:r>
            <a:r>
              <a:rPr lang="cs-CZ" dirty="0" err="1" smtClean="0"/>
              <a:t>catedrales</a:t>
            </a:r>
            <a:r>
              <a:rPr lang="cs-CZ" dirty="0" smtClean="0"/>
              <a:t> </a:t>
            </a:r>
            <a:r>
              <a:rPr lang="cs-CZ" dirty="0" err="1" smtClean="0"/>
              <a:t>espaciosas</a:t>
            </a:r>
            <a:r>
              <a:rPr lang="cs-CZ" dirty="0" smtClean="0"/>
              <a:t>, </a:t>
            </a:r>
            <a:r>
              <a:rPr lang="cs-CZ" dirty="0" err="1" smtClean="0"/>
              <a:t>amplios</a:t>
            </a:r>
            <a:r>
              <a:rPr lang="cs-CZ" dirty="0" smtClean="0"/>
              <a:t> </a:t>
            </a:r>
            <a:r>
              <a:rPr lang="cs-CZ" dirty="0" err="1" smtClean="0"/>
              <a:t>ventanales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vidrieras</a:t>
            </a:r>
            <a:r>
              <a:rPr lang="cs-CZ" dirty="0" smtClean="0"/>
              <a:t> de </a:t>
            </a:r>
            <a:r>
              <a:rPr lang="cs-CZ" dirty="0" err="1" smtClean="0"/>
              <a:t>colores</a:t>
            </a:r>
            <a:r>
              <a:rPr lang="cs-CZ" dirty="0" smtClean="0"/>
              <a:t> y </a:t>
            </a:r>
            <a:r>
              <a:rPr lang="cs-CZ" dirty="0" err="1" smtClean="0"/>
              <a:t>arcos</a:t>
            </a:r>
            <a:r>
              <a:rPr lang="cs-CZ" dirty="0" smtClean="0"/>
              <a:t> de ojiva¹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estilo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plateresco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El siglo XV</a:t>
            </a:r>
          </a:p>
          <a:p>
            <a:r>
              <a:rPr lang="cs-CZ" dirty="0" err="1" smtClean="0"/>
              <a:t>Utilizado</a:t>
            </a:r>
            <a:r>
              <a:rPr lang="cs-CZ" dirty="0" smtClean="0"/>
              <a:t> </a:t>
            </a:r>
            <a:r>
              <a:rPr lang="cs-CZ" dirty="0" err="1" smtClean="0"/>
              <a:t>solo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España</a:t>
            </a:r>
            <a:r>
              <a:rPr lang="cs-CZ" dirty="0" smtClean="0"/>
              <a:t> y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territorios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rica</a:t>
            </a:r>
            <a:r>
              <a:rPr lang="cs-CZ" dirty="0" smtClean="0"/>
              <a:t> </a:t>
            </a:r>
            <a:r>
              <a:rPr lang="cs-CZ" dirty="0" err="1" smtClean="0"/>
              <a:t>decoración</a:t>
            </a:r>
            <a:r>
              <a:rPr lang="cs-CZ" dirty="0" smtClean="0"/>
              <a:t> </a:t>
            </a:r>
            <a:r>
              <a:rPr lang="cs-CZ" dirty="0" err="1" smtClean="0"/>
              <a:t>recuerda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elaborado</a:t>
            </a:r>
            <a:r>
              <a:rPr lang="cs-CZ" dirty="0" smtClean="0"/>
              <a:t> </a:t>
            </a:r>
            <a:r>
              <a:rPr lang="cs-CZ" dirty="0" err="1" smtClean="0"/>
              <a:t>trabajo</a:t>
            </a:r>
            <a:r>
              <a:rPr lang="cs-CZ" dirty="0" smtClean="0"/>
              <a:t> de los plateros²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estilo</a:t>
            </a:r>
            <a:r>
              <a:rPr lang="cs-CZ" dirty="0" smtClean="0"/>
              <a:t> se </a:t>
            </a:r>
            <a:r>
              <a:rPr lang="cs-CZ" dirty="0" err="1" smtClean="0"/>
              <a:t>catacteriza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las </a:t>
            </a:r>
            <a:r>
              <a:rPr lang="cs-CZ" dirty="0" err="1" smtClean="0"/>
              <a:t>fachadas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elementos</a:t>
            </a:r>
            <a:r>
              <a:rPr lang="cs-CZ" dirty="0" smtClean="0"/>
              <a:t> </a:t>
            </a:r>
            <a:r>
              <a:rPr lang="cs-CZ" dirty="0" err="1" smtClean="0"/>
              <a:t>vegetales</a:t>
            </a:r>
            <a:r>
              <a:rPr lang="cs-CZ" dirty="0" smtClean="0"/>
              <a:t>,  </a:t>
            </a:r>
            <a:r>
              <a:rPr lang="cs-CZ" dirty="0" err="1" smtClean="0"/>
              <a:t>criaturas</a:t>
            </a:r>
            <a:r>
              <a:rPr lang="cs-CZ" dirty="0" smtClean="0"/>
              <a:t> </a:t>
            </a:r>
            <a:r>
              <a:rPr lang="cs-CZ" dirty="0" err="1" smtClean="0"/>
              <a:t>fantásticas</a:t>
            </a:r>
            <a:r>
              <a:rPr lang="cs-CZ" dirty="0" smtClean="0"/>
              <a:t> y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 err="1" smtClean="0"/>
              <a:t>tipo</a:t>
            </a:r>
            <a:r>
              <a:rPr lang="cs-CZ" dirty="0" smtClean="0"/>
              <a:t> de </a:t>
            </a:r>
            <a:r>
              <a:rPr lang="cs-CZ" dirty="0" err="1" smtClean="0"/>
              <a:t>figuraciones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1000" dirty="0" err="1" smtClean="0"/>
              <a:t>Uriz</a:t>
            </a:r>
            <a:r>
              <a:rPr lang="cs-CZ" sz="1000" dirty="0" smtClean="0"/>
              <a:t> F.J., </a:t>
            </a:r>
            <a:r>
              <a:rPr lang="cs-CZ" sz="1000" dirty="0" err="1" smtClean="0"/>
              <a:t>Harling</a:t>
            </a:r>
            <a:r>
              <a:rPr lang="cs-CZ" sz="1000" dirty="0" smtClean="0"/>
              <a:t> B. </a:t>
            </a:r>
            <a:r>
              <a:rPr lang="cs-CZ" sz="1000" i="1" dirty="0" err="1" smtClean="0"/>
              <a:t>En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España</a:t>
            </a:r>
            <a:r>
              <a:rPr lang="cs-CZ" sz="1000" dirty="0" smtClean="0"/>
              <a:t>. PN 6. London: </a:t>
            </a:r>
            <a:r>
              <a:rPr lang="cs-CZ" sz="1000" dirty="0" err="1" smtClean="0"/>
              <a:t>Chanceler</a:t>
            </a:r>
            <a:r>
              <a:rPr lang="cs-CZ" sz="1000" dirty="0" smtClean="0"/>
              <a:t> </a:t>
            </a:r>
            <a:r>
              <a:rPr lang="cs-CZ" sz="1000" dirty="0" err="1" smtClean="0"/>
              <a:t>International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Publishers</a:t>
            </a:r>
            <a:r>
              <a:rPr lang="cs-CZ" sz="1000" dirty="0" smtClean="0"/>
              <a:t> </a:t>
            </a:r>
            <a:r>
              <a:rPr lang="cs-CZ" sz="1000" dirty="0" err="1" smtClean="0"/>
              <a:t>Ltd</a:t>
            </a:r>
            <a:r>
              <a:rPr lang="cs-CZ" sz="1000" dirty="0" smtClean="0"/>
              <a:t>, 1996. ISBN 0-905703-91-X. s.53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000" dirty="0" err="1" smtClean="0"/>
              <a:t>Uriz</a:t>
            </a:r>
            <a:r>
              <a:rPr lang="cs-CZ" sz="1000" dirty="0" smtClean="0"/>
              <a:t> F.J., </a:t>
            </a:r>
            <a:r>
              <a:rPr lang="cs-CZ" sz="1000" dirty="0" err="1" smtClean="0"/>
              <a:t>Harling</a:t>
            </a:r>
            <a:r>
              <a:rPr lang="cs-CZ" sz="1000" dirty="0" smtClean="0"/>
              <a:t> B. </a:t>
            </a:r>
            <a:r>
              <a:rPr lang="cs-CZ" sz="1000" i="1" dirty="0" err="1" smtClean="0"/>
              <a:t>En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España</a:t>
            </a:r>
            <a:r>
              <a:rPr lang="cs-CZ" sz="1000" dirty="0" smtClean="0"/>
              <a:t>. PN 6. London: </a:t>
            </a:r>
            <a:r>
              <a:rPr lang="cs-CZ" sz="1000" dirty="0" err="1" smtClean="0"/>
              <a:t>Chanceler</a:t>
            </a:r>
            <a:r>
              <a:rPr lang="cs-CZ" sz="1000" dirty="0" smtClean="0"/>
              <a:t> </a:t>
            </a:r>
            <a:r>
              <a:rPr lang="cs-CZ" sz="1000" dirty="0" err="1" smtClean="0"/>
              <a:t>International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Publishers</a:t>
            </a:r>
            <a:r>
              <a:rPr lang="cs-CZ" sz="1000" dirty="0" smtClean="0"/>
              <a:t> </a:t>
            </a:r>
            <a:r>
              <a:rPr lang="cs-CZ" sz="1000" dirty="0" err="1" smtClean="0"/>
              <a:t>Ltd</a:t>
            </a:r>
            <a:r>
              <a:rPr lang="cs-CZ" sz="1000" dirty="0" smtClean="0"/>
              <a:t>, 1996. ISBN 0-905703-91-X. s.53</a:t>
            </a:r>
          </a:p>
          <a:p>
            <a:pPr marL="514350" indent="-514350">
              <a:buFont typeface="+mj-lt"/>
              <a:buAutoNum type="arabicPeriod"/>
            </a:pPr>
            <a:endParaRPr lang="cs-CZ" sz="1000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Catedral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Burgos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gótico</a:t>
            </a:r>
            <a:endParaRPr lang="cs-CZ" dirty="0" smtClean="0"/>
          </a:p>
          <a:p>
            <a:r>
              <a:rPr lang="cs-CZ" dirty="0" err="1" smtClean="0"/>
              <a:t>Declarado</a:t>
            </a:r>
            <a:r>
              <a:rPr lang="cs-CZ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r>
              <a:rPr lang="cs-CZ" i="1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 Unesco</a:t>
            </a: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&lt;http://commons.wikimedia.org/wiki/File:Burgos_Cathedral_01.jpg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Burgos Cathedral 0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988840"/>
            <a:ext cx="2533650" cy="42957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Universidad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Salamanca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plateresco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fachada</a:t>
            </a:r>
            <a:r>
              <a:rPr lang="cs-CZ" dirty="0" smtClean="0"/>
              <a:t> de la </a:t>
            </a:r>
            <a:r>
              <a:rPr lang="cs-CZ" dirty="0" err="1" smtClean="0"/>
              <a:t>Universidad</a:t>
            </a:r>
            <a:r>
              <a:rPr lang="cs-CZ" dirty="0" smtClean="0"/>
              <a:t> de </a:t>
            </a:r>
            <a:r>
              <a:rPr lang="cs-CZ" dirty="0" err="1" smtClean="0"/>
              <a:t>Salamanca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http://commons.wikimedia.org/wiki/File:University_of_Salamanca.jpg</a:t>
            </a:r>
            <a:endParaRPr lang="cs-CZ" sz="1000" dirty="0" smtClean="0"/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3794" name="Picture 2" descr="http://upload.wikimedia.org/wikipedia/commons/thumb/3/30/University_of_Salamanca.jpg/270px-University_of_Salamanc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988840"/>
            <a:ext cx="3024336" cy="43460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La </a:t>
            </a:r>
            <a:r>
              <a:rPr lang="cs-CZ" sz="4000" dirty="0" err="1" smtClean="0">
                <a:solidFill>
                  <a:srgbClr val="FF0000"/>
                </a:solidFill>
              </a:rPr>
              <a:t>historia</a:t>
            </a:r>
            <a:r>
              <a:rPr lang="cs-CZ" sz="4000" dirty="0" smtClean="0">
                <a:solidFill>
                  <a:srgbClr val="FF0000"/>
                </a:solidFill>
              </a:rPr>
              <a:t> se </a:t>
            </a:r>
            <a:r>
              <a:rPr lang="cs-CZ" sz="4000" dirty="0" err="1" smtClean="0">
                <a:solidFill>
                  <a:srgbClr val="FF0000"/>
                </a:solidFill>
              </a:rPr>
              <a:t>refleja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en</a:t>
            </a:r>
            <a:r>
              <a:rPr lang="cs-CZ" sz="4000" dirty="0" smtClean="0">
                <a:solidFill>
                  <a:srgbClr val="FF0000"/>
                </a:solidFill>
              </a:rPr>
              <a:t> la </a:t>
            </a:r>
            <a:r>
              <a:rPr lang="cs-CZ" sz="4000" dirty="0" err="1" smtClean="0">
                <a:solidFill>
                  <a:srgbClr val="FF0000"/>
                </a:solidFill>
              </a:rPr>
              <a:t>arquitectura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La </a:t>
            </a:r>
            <a:r>
              <a:rPr lang="cs-CZ" dirty="0" err="1" smtClean="0"/>
              <a:t>arquitectura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r>
              <a:rPr lang="cs-CZ" dirty="0" smtClean="0"/>
              <a:t> es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variada</a:t>
            </a:r>
            <a:r>
              <a:rPr lang="cs-CZ" dirty="0" smtClean="0"/>
              <a:t> </a:t>
            </a:r>
            <a:r>
              <a:rPr lang="cs-CZ" dirty="0" err="1" smtClean="0"/>
              <a:t>gracias</a:t>
            </a:r>
            <a:r>
              <a:rPr lang="cs-CZ" dirty="0" smtClean="0"/>
              <a:t> a los </a:t>
            </a:r>
            <a:r>
              <a:rPr lang="cs-CZ" dirty="0" err="1" smtClean="0"/>
              <a:t>pueblos</a:t>
            </a:r>
            <a:r>
              <a:rPr lang="cs-CZ" dirty="0" smtClean="0"/>
              <a:t> </a:t>
            </a:r>
            <a:r>
              <a:rPr lang="cs-CZ" dirty="0" err="1" smtClean="0"/>
              <a:t>diferentes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 </a:t>
            </a:r>
            <a:r>
              <a:rPr lang="cs-CZ" dirty="0" err="1" smtClean="0"/>
              <a:t>invadieron</a:t>
            </a:r>
            <a:r>
              <a:rPr lang="cs-CZ" dirty="0" smtClean="0"/>
              <a:t> la </a:t>
            </a:r>
            <a:r>
              <a:rPr lang="cs-CZ" dirty="0" err="1" smtClean="0"/>
              <a:t>península</a:t>
            </a:r>
            <a:r>
              <a:rPr lang="cs-CZ" dirty="0" smtClean="0"/>
              <a:t> y han </a:t>
            </a:r>
            <a:r>
              <a:rPr lang="cs-CZ" dirty="0" err="1" smtClean="0"/>
              <a:t>dejado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huella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los </a:t>
            </a:r>
            <a:r>
              <a:rPr lang="cs-CZ" dirty="0" err="1" smtClean="0"/>
              <a:t>monumentos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España</a:t>
            </a:r>
            <a:r>
              <a:rPr lang="cs-CZ" dirty="0" smtClean="0"/>
              <a:t> </a:t>
            </a:r>
            <a:r>
              <a:rPr lang="cs-CZ" dirty="0" err="1" smtClean="0"/>
              <a:t>muestras</a:t>
            </a:r>
            <a:r>
              <a:rPr lang="cs-CZ" dirty="0" smtClean="0"/>
              <a:t> de </a:t>
            </a:r>
            <a:r>
              <a:rPr lang="cs-CZ" dirty="0" err="1" smtClean="0"/>
              <a:t>todos</a:t>
            </a:r>
            <a:r>
              <a:rPr lang="cs-CZ" dirty="0" smtClean="0"/>
              <a:t> los </a:t>
            </a:r>
            <a:r>
              <a:rPr lang="cs-CZ" dirty="0" err="1" smtClean="0"/>
              <a:t>estilos</a:t>
            </a:r>
            <a:r>
              <a:rPr lang="cs-CZ" dirty="0" smtClean="0"/>
              <a:t> </a:t>
            </a:r>
            <a:r>
              <a:rPr lang="cs-CZ" dirty="0" err="1" smtClean="0"/>
              <a:t>arqutectónicos</a:t>
            </a:r>
            <a:r>
              <a:rPr lang="cs-CZ" dirty="0" smtClean="0"/>
              <a:t> </a:t>
            </a:r>
            <a:r>
              <a:rPr lang="cs-CZ" dirty="0" err="1" smtClean="0"/>
              <a:t>europeos</a:t>
            </a:r>
            <a:r>
              <a:rPr lang="cs-CZ" dirty="0" smtClean="0"/>
              <a:t>₁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1000" dirty="0" err="1" smtClean="0"/>
              <a:t>Uriz</a:t>
            </a:r>
            <a:r>
              <a:rPr lang="cs-CZ" sz="1000" dirty="0" smtClean="0"/>
              <a:t> F.J., </a:t>
            </a:r>
            <a:r>
              <a:rPr lang="cs-CZ" sz="1000" dirty="0" err="1" smtClean="0"/>
              <a:t>Harling</a:t>
            </a:r>
            <a:r>
              <a:rPr lang="cs-CZ" sz="1000" dirty="0" smtClean="0"/>
              <a:t> B. </a:t>
            </a:r>
            <a:r>
              <a:rPr lang="cs-CZ" sz="1000" i="1" dirty="0" err="1" smtClean="0"/>
              <a:t>En</a:t>
            </a:r>
            <a:r>
              <a:rPr lang="cs-CZ" sz="1000" i="1" dirty="0" smtClean="0"/>
              <a:t> </a:t>
            </a:r>
            <a:r>
              <a:rPr lang="cs-CZ" sz="1000" i="1" dirty="0" err="1" smtClean="0"/>
              <a:t>España</a:t>
            </a:r>
            <a:r>
              <a:rPr lang="cs-CZ" sz="1000" dirty="0" smtClean="0"/>
              <a:t>. PN 6. London: </a:t>
            </a:r>
            <a:r>
              <a:rPr lang="cs-CZ" sz="1000" dirty="0" err="1" smtClean="0"/>
              <a:t>Chanceler</a:t>
            </a:r>
            <a:r>
              <a:rPr lang="cs-CZ" sz="1000" dirty="0" smtClean="0"/>
              <a:t> </a:t>
            </a:r>
            <a:r>
              <a:rPr lang="cs-CZ" sz="1000" dirty="0" err="1" smtClean="0"/>
              <a:t>International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Publishers</a:t>
            </a:r>
            <a:r>
              <a:rPr lang="cs-CZ" sz="1000" dirty="0" smtClean="0"/>
              <a:t> </a:t>
            </a:r>
            <a:r>
              <a:rPr lang="cs-CZ" sz="1000" dirty="0" err="1" smtClean="0"/>
              <a:t>Ltd</a:t>
            </a:r>
            <a:r>
              <a:rPr lang="cs-CZ" sz="1000" dirty="0" smtClean="0"/>
              <a:t>, 1996. ISBN 0-905703-91-X. s.52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Estilo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herreriano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siglo XVI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reacción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plateresco</a:t>
            </a:r>
            <a:r>
              <a:rPr lang="cs-CZ" dirty="0" smtClean="0"/>
              <a:t> (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exceso</a:t>
            </a:r>
            <a:r>
              <a:rPr lang="cs-CZ" dirty="0" smtClean="0"/>
              <a:t> de </a:t>
            </a:r>
            <a:r>
              <a:rPr lang="cs-CZ" dirty="0" err="1" smtClean="0"/>
              <a:t>decorado</a:t>
            </a:r>
            <a:r>
              <a:rPr lang="cs-CZ" dirty="0" smtClean="0"/>
              <a:t>)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herreriano</a:t>
            </a:r>
            <a:r>
              <a:rPr lang="cs-CZ" dirty="0" smtClean="0"/>
              <a:t> –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austero</a:t>
            </a:r>
            <a:r>
              <a:rPr lang="cs-CZ" dirty="0" smtClean="0"/>
              <a:t> y </a:t>
            </a:r>
            <a:r>
              <a:rPr lang="cs-CZ" dirty="0" err="1" smtClean="0"/>
              <a:t>simple</a:t>
            </a:r>
            <a:endParaRPr lang="cs-CZ" dirty="0" smtClean="0"/>
          </a:p>
          <a:p>
            <a:r>
              <a:rPr lang="cs-CZ" dirty="0" err="1" smtClean="0"/>
              <a:t>Creado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arquitecto</a:t>
            </a:r>
            <a:r>
              <a:rPr lang="cs-CZ" dirty="0" smtClean="0"/>
              <a:t> Juan de </a:t>
            </a:r>
            <a:r>
              <a:rPr lang="cs-CZ" dirty="0" err="1" smtClean="0"/>
              <a:t>Herrera</a:t>
            </a:r>
            <a:endParaRPr lang="cs-CZ" dirty="0" smtClean="0"/>
          </a:p>
          <a:p>
            <a:r>
              <a:rPr lang="cs-CZ" dirty="0" smtClean="0"/>
              <a:t>Las </a:t>
            </a:r>
            <a:r>
              <a:rPr lang="cs-CZ" dirty="0" err="1" smtClean="0"/>
              <a:t>características</a:t>
            </a:r>
            <a:r>
              <a:rPr lang="cs-CZ" dirty="0" smtClean="0"/>
              <a:t> – </a:t>
            </a:r>
            <a:r>
              <a:rPr lang="cs-CZ" dirty="0" err="1" smtClean="0"/>
              <a:t>monumentos</a:t>
            </a:r>
            <a:r>
              <a:rPr lang="cs-CZ" dirty="0" smtClean="0"/>
              <a:t> de gran </a:t>
            </a:r>
            <a:r>
              <a:rPr lang="cs-CZ" dirty="0" err="1" smtClean="0"/>
              <a:t>tamaño</a:t>
            </a:r>
            <a:r>
              <a:rPr lang="cs-CZ" dirty="0" smtClean="0"/>
              <a:t>, </a:t>
            </a:r>
            <a:r>
              <a:rPr lang="cs-CZ" dirty="0" err="1" smtClean="0"/>
              <a:t>fachadas</a:t>
            </a:r>
            <a:r>
              <a:rPr lang="cs-CZ" dirty="0" smtClean="0"/>
              <a:t> </a:t>
            </a:r>
            <a:r>
              <a:rPr lang="cs-CZ" dirty="0" err="1" smtClean="0"/>
              <a:t>desnudas</a:t>
            </a:r>
            <a:r>
              <a:rPr lang="cs-CZ" dirty="0" smtClean="0"/>
              <a:t>, </a:t>
            </a:r>
            <a:r>
              <a:rPr lang="cs-CZ" dirty="0" err="1" smtClean="0"/>
              <a:t>líneas</a:t>
            </a:r>
            <a:r>
              <a:rPr lang="cs-CZ" dirty="0" smtClean="0"/>
              <a:t> </a:t>
            </a:r>
            <a:r>
              <a:rPr lang="cs-CZ" dirty="0" err="1" smtClean="0"/>
              <a:t>rectas</a:t>
            </a:r>
            <a:r>
              <a:rPr lang="cs-CZ" dirty="0" smtClean="0"/>
              <a:t>, la </a:t>
            </a:r>
            <a:r>
              <a:rPr lang="cs-CZ" dirty="0" err="1" smtClean="0"/>
              <a:t>ausencia</a:t>
            </a:r>
            <a:r>
              <a:rPr lang="cs-CZ" dirty="0" smtClean="0"/>
              <a:t> de </a:t>
            </a:r>
            <a:r>
              <a:rPr lang="cs-CZ" dirty="0" err="1" smtClean="0"/>
              <a:t>decoración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Monasterio</a:t>
            </a:r>
            <a:r>
              <a:rPr lang="cs-CZ" dirty="0" smtClean="0">
                <a:solidFill>
                  <a:srgbClr val="FF0000"/>
                </a:solidFill>
              </a:rPr>
              <a:t> de El </a:t>
            </a:r>
            <a:r>
              <a:rPr lang="cs-CZ" dirty="0" err="1" smtClean="0">
                <a:solidFill>
                  <a:srgbClr val="FF0000"/>
                </a:solidFill>
              </a:rPr>
              <a:t>Escorial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ejemplo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típico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herreriano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&lt;http://commons.wikimedia.org/wiki/File:Vistaescorial.jpg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4818" name="Picture 2" descr="El Monasterio de El Escorial visto desde el aire y desde el Monte Abantos.">
            <a:hlinkClick r:id="rId3" tooltip="El Monasterio de El Escorial visto desde el aire y desde el Monte Abantos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924944"/>
            <a:ext cx="6919941" cy="252449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cs-CZ" sz="1000" dirty="0" smtClean="0"/>
              <a:t>¨</a:t>
            </a:r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&lt;http://commons.wikimedia.org/wiki/File:Escorial-sur.jpg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&lt;http://commons.wikimedia.org/wiki/File:Facade_monastery_San_Lorenzo_de_El_Escorial_Spain.jpg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6866" name="Picture 2" descr="http://upload.wikimedia.org/wikipedia/commons/thumb/a/af/Escorial-sur.jpg/280px-Escorial-su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420888"/>
            <a:ext cx="4032448" cy="2721902"/>
          </a:xfrm>
          <a:prstGeom prst="rect">
            <a:avLst/>
          </a:prstGeom>
          <a:noFill/>
        </p:spPr>
      </p:pic>
      <p:pic>
        <p:nvPicPr>
          <p:cNvPr id="36868" name="Picture 4" descr="Fachada Oeste. Entrada principal a la basílica">
            <a:hlinkClick r:id="rId6" tooltip="Fachada Oeste. Entrada principal a la basílica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420888"/>
            <a:ext cx="3744416" cy="27119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barroco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Los </a:t>
            </a:r>
            <a:r>
              <a:rPr lang="cs-CZ" dirty="0" err="1" smtClean="0"/>
              <a:t>finales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siglo XVII y XVIII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reacción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herreriano</a:t>
            </a:r>
            <a:endParaRPr lang="cs-CZ" dirty="0" smtClean="0"/>
          </a:p>
          <a:p>
            <a:r>
              <a:rPr lang="cs-CZ" dirty="0" smtClean="0"/>
              <a:t>Las </a:t>
            </a:r>
            <a:r>
              <a:rPr lang="cs-CZ" dirty="0" err="1" smtClean="0"/>
              <a:t>decoraciones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elaboradas</a:t>
            </a:r>
            <a:r>
              <a:rPr lang="cs-CZ" dirty="0" smtClean="0"/>
              <a:t> son </a:t>
            </a:r>
            <a:r>
              <a:rPr lang="cs-CZ" dirty="0" err="1" smtClean="0"/>
              <a:t>típicas</a:t>
            </a:r>
            <a:r>
              <a:rPr lang="cs-CZ" dirty="0" smtClean="0"/>
              <a:t> para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barroco</a:t>
            </a:r>
            <a:endParaRPr lang="cs-CZ" dirty="0" smtClean="0"/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estilo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churrigueresco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Según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arquitecto</a:t>
            </a:r>
            <a:r>
              <a:rPr lang="cs-CZ" dirty="0" smtClean="0"/>
              <a:t> </a:t>
            </a:r>
            <a:r>
              <a:rPr lang="cs-CZ" dirty="0" err="1" smtClean="0"/>
              <a:t>José</a:t>
            </a:r>
            <a:r>
              <a:rPr lang="cs-CZ" dirty="0" smtClean="0"/>
              <a:t> </a:t>
            </a:r>
            <a:r>
              <a:rPr lang="cs-CZ" dirty="0" err="1" smtClean="0"/>
              <a:t>Churriguera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decoración</a:t>
            </a:r>
            <a:r>
              <a:rPr lang="cs-CZ" dirty="0" smtClean="0"/>
              <a:t> </a:t>
            </a:r>
            <a:r>
              <a:rPr lang="cs-CZ" dirty="0" err="1" smtClean="0"/>
              <a:t>superficial</a:t>
            </a:r>
            <a:r>
              <a:rPr lang="cs-CZ" dirty="0" smtClean="0"/>
              <a:t> es </a:t>
            </a:r>
            <a:r>
              <a:rPr lang="cs-CZ" dirty="0" err="1" smtClean="0"/>
              <a:t>exagerada</a:t>
            </a:r>
            <a:r>
              <a:rPr lang="cs-CZ" dirty="0" smtClean="0"/>
              <a:t> y </a:t>
            </a:r>
            <a:r>
              <a:rPr lang="cs-CZ" dirty="0" err="1" smtClean="0"/>
              <a:t>caprichosa</a:t>
            </a:r>
            <a:endParaRPr lang="cs-CZ" dirty="0" smtClean="0"/>
          </a:p>
          <a:p>
            <a:r>
              <a:rPr lang="cs-CZ" dirty="0" err="1" smtClean="0"/>
              <a:t>Salamanca</a:t>
            </a:r>
            <a:r>
              <a:rPr lang="cs-CZ" dirty="0" smtClean="0"/>
              <a:t> es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ciudad</a:t>
            </a:r>
            <a:r>
              <a:rPr lang="cs-CZ" dirty="0" smtClean="0"/>
              <a:t> „</a:t>
            </a:r>
            <a:r>
              <a:rPr lang="cs-CZ" dirty="0" err="1" smtClean="0"/>
              <a:t>churrigueresca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Plaza </a:t>
            </a:r>
            <a:r>
              <a:rPr lang="cs-CZ" dirty="0" err="1" smtClean="0">
                <a:solidFill>
                  <a:srgbClr val="FF0000"/>
                </a:solidFill>
              </a:rPr>
              <a:t>Mayor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Salamanca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En</a:t>
            </a:r>
            <a:r>
              <a:rPr lang="cs-CZ" dirty="0" smtClean="0"/>
              <a:t> las </a:t>
            </a:r>
            <a:r>
              <a:rPr lang="cs-CZ" dirty="0" err="1" smtClean="0"/>
              <a:t>fachadas</a:t>
            </a:r>
            <a:r>
              <a:rPr lang="cs-CZ" dirty="0" smtClean="0"/>
              <a:t> de </a:t>
            </a:r>
            <a:r>
              <a:rPr lang="cs-CZ" dirty="0" err="1" smtClean="0"/>
              <a:t>todas</a:t>
            </a:r>
            <a:r>
              <a:rPr lang="cs-CZ" dirty="0" smtClean="0"/>
              <a:t> las </a:t>
            </a:r>
            <a:r>
              <a:rPr lang="cs-CZ" dirty="0" err="1" smtClean="0"/>
              <a:t>casas</a:t>
            </a:r>
            <a:r>
              <a:rPr lang="cs-CZ" dirty="0" smtClean="0"/>
              <a:t> son </a:t>
            </a:r>
            <a:r>
              <a:rPr lang="cs-CZ" dirty="0" err="1" smtClean="0"/>
              <a:t>bustos</a:t>
            </a:r>
            <a:r>
              <a:rPr lang="cs-CZ" dirty="0" smtClean="0"/>
              <a:t> de los </a:t>
            </a:r>
            <a:r>
              <a:rPr lang="cs-CZ" dirty="0" err="1" smtClean="0"/>
              <a:t>reyes</a:t>
            </a:r>
            <a:r>
              <a:rPr lang="cs-CZ" dirty="0" smtClean="0"/>
              <a:t> </a:t>
            </a:r>
            <a:r>
              <a:rPr lang="cs-CZ" dirty="0" err="1" smtClean="0"/>
              <a:t>españoles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&lt;http://commons.wikimedia.org/wiki/File:Salamanca_Plaza_Mayor_por_la_tarde.jpg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&lt;http://commons.wikimedia.org/wiki/File:Fachada_Plaza_Mayor_de_Salamanca.JPG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7894" name="Picture 6" descr="Salamanca Plaza Mayor por la tard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2996952"/>
            <a:ext cx="3888432" cy="2426382"/>
          </a:xfrm>
          <a:prstGeom prst="rect">
            <a:avLst/>
          </a:prstGeom>
          <a:noFill/>
        </p:spPr>
      </p:pic>
      <p:pic>
        <p:nvPicPr>
          <p:cNvPr id="37896" name="Picture 8" descr="http://upload.wikimedia.org/wikipedia/commons/thumb/b/b5/Fachada_Plaza_Mayor_de_Salamanca.JPG/220px-Fachada_Plaza_Mayor_de_Salamanc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3068960"/>
            <a:ext cx="3168352" cy="23762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neoclásico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siglo XVIII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reacción</a:t>
            </a:r>
            <a:r>
              <a:rPr lang="cs-CZ" dirty="0" smtClean="0"/>
              <a:t> </a:t>
            </a:r>
            <a:r>
              <a:rPr lang="cs-CZ" dirty="0" err="1" smtClean="0"/>
              <a:t>contra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</a:t>
            </a:r>
            <a:r>
              <a:rPr lang="cs-CZ" dirty="0" err="1" smtClean="0"/>
              <a:t>churrigueresco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vuelta</a:t>
            </a:r>
            <a:r>
              <a:rPr lang="cs-CZ" dirty="0" smtClean="0"/>
              <a:t> a las </a:t>
            </a:r>
            <a:r>
              <a:rPr lang="cs-CZ" dirty="0" err="1" smtClean="0"/>
              <a:t>formas</a:t>
            </a:r>
            <a:r>
              <a:rPr lang="cs-CZ" dirty="0" smtClean="0"/>
              <a:t> </a:t>
            </a:r>
            <a:r>
              <a:rPr lang="cs-CZ" dirty="0" err="1" smtClean="0"/>
              <a:t>griegas</a:t>
            </a:r>
            <a:r>
              <a:rPr lang="cs-CZ" dirty="0" smtClean="0"/>
              <a:t> y </a:t>
            </a:r>
            <a:r>
              <a:rPr lang="cs-CZ" dirty="0" err="1" smtClean="0"/>
              <a:t>romanas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construyeron</a:t>
            </a:r>
            <a:r>
              <a:rPr lang="cs-CZ" dirty="0" smtClean="0"/>
              <a:t> </a:t>
            </a:r>
            <a:r>
              <a:rPr lang="cs-CZ" dirty="0" err="1" smtClean="0"/>
              <a:t>edificios</a:t>
            </a:r>
            <a:r>
              <a:rPr lang="cs-CZ" dirty="0" smtClean="0"/>
              <a:t> </a:t>
            </a:r>
            <a:r>
              <a:rPr lang="cs-CZ" dirty="0" err="1" smtClean="0"/>
              <a:t>monumentales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Palacio</a:t>
            </a:r>
            <a:r>
              <a:rPr lang="cs-CZ" dirty="0" smtClean="0">
                <a:solidFill>
                  <a:srgbClr val="FF0000"/>
                </a:solidFill>
              </a:rPr>
              <a:t> Real de Madrid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&lt;http://commons.wikimedia.org/wiki/File:Palacio_Real_de_Madrid_-_13.jpg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&lt;http://commons.wikimedia.org/wiki/File:Palacio_Real_de_Madrid_-_03.jpg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9938" name="Picture 2" descr="Palacio Real de Madrid - 0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780928"/>
            <a:ext cx="3672408" cy="1836206"/>
          </a:xfrm>
          <a:prstGeom prst="rect">
            <a:avLst/>
          </a:prstGeom>
          <a:noFill/>
        </p:spPr>
      </p:pic>
      <p:pic>
        <p:nvPicPr>
          <p:cNvPr id="39940" name="Picture 4" descr="http://upload.wikimedia.org/wikipedia/commons/thumb/f/fd/Palacio_Real_de_Madrid_-_13.jpg/260px-Palacio_Real_de_Madrid_-_13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2564904"/>
            <a:ext cx="3240360" cy="21560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Puerta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Alcalá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En</a:t>
            </a:r>
            <a:r>
              <a:rPr lang="cs-CZ" dirty="0" smtClean="0"/>
              <a:t> Madrid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&lt;http://commons.wikimedia.org/wiki/File:Puerta_de_Alcal%C3%A1_(fachada_este).jpg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1986" name="Picture 2" descr="Puerta de Alcalá (fachada este)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780928"/>
            <a:ext cx="3312368" cy="24909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Museo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Prado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&lt;http://commons.wikimedia.org/wiki/File:Museo_del_Prado_(Madrid)_04.jpg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050" name="Picture 2" descr="http://upload.wikimedia.org/wikipedia/commons/thumb/3/32/Museo_del_Prado_%28Madrid%29_04.jpg/380px-Museo_del_Prado_%28Madrid%29_0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492896"/>
            <a:ext cx="4536504" cy="30203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Modernismo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Antoni </a:t>
            </a:r>
            <a:r>
              <a:rPr lang="cs-CZ" dirty="0" err="1" smtClean="0"/>
              <a:t>Gaudí</a:t>
            </a:r>
            <a:r>
              <a:rPr lang="cs-CZ" dirty="0" smtClean="0"/>
              <a:t> (1852 – 1926)– </a:t>
            </a:r>
            <a:r>
              <a:rPr lang="cs-CZ" dirty="0" err="1" smtClean="0"/>
              <a:t>el</a:t>
            </a:r>
            <a:r>
              <a:rPr lang="cs-CZ" dirty="0" smtClean="0"/>
              <a:t> representante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modernismo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conocido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mayoría</a:t>
            </a:r>
            <a:r>
              <a:rPr lang="cs-CZ" dirty="0" smtClean="0"/>
              <a:t> de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obras</a:t>
            </a:r>
            <a:r>
              <a:rPr lang="cs-CZ" dirty="0" smtClean="0"/>
              <a:t>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Barcelona</a:t>
            </a:r>
          </a:p>
          <a:p>
            <a:r>
              <a:rPr lang="cs-CZ" dirty="0" smtClean="0"/>
              <a:t>7 de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obras</a:t>
            </a:r>
            <a:r>
              <a:rPr lang="cs-CZ" dirty="0" smtClean="0"/>
              <a:t> </a:t>
            </a:r>
            <a:r>
              <a:rPr lang="cs-CZ" dirty="0" err="1" smtClean="0"/>
              <a:t>están</a:t>
            </a:r>
            <a:r>
              <a:rPr lang="cs-CZ" dirty="0" smtClean="0"/>
              <a:t> </a:t>
            </a:r>
            <a:r>
              <a:rPr lang="cs-CZ" dirty="0" err="1" smtClean="0"/>
              <a:t>descritas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i="1" dirty="0" smtClean="0"/>
              <a:t>la Lista </a:t>
            </a:r>
            <a:r>
              <a:rPr lang="cs-CZ" i="1" dirty="0" err="1" smtClean="0"/>
              <a:t>del</a:t>
            </a:r>
            <a:r>
              <a:rPr lang="cs-CZ" i="1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endParaRPr lang="cs-CZ" i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romano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 100 a.C.  a 400 a.C</a:t>
            </a:r>
          </a:p>
          <a:p>
            <a:r>
              <a:rPr lang="cs-CZ" dirty="0" err="1" smtClean="0"/>
              <a:t>Quedan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err="1" smtClean="0"/>
              <a:t>Arcos</a:t>
            </a:r>
            <a:r>
              <a:rPr lang="cs-CZ" dirty="0" smtClean="0"/>
              <a:t> de </a:t>
            </a:r>
            <a:r>
              <a:rPr lang="cs-CZ" dirty="0" err="1" smtClean="0"/>
              <a:t>triunfo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Teatros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Puentes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Acueductos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Mosaicos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los </a:t>
            </a:r>
            <a:r>
              <a:rPr lang="cs-CZ" dirty="0" err="1" smtClean="0"/>
              <a:t>suelos</a:t>
            </a:r>
            <a:r>
              <a:rPr lang="cs-CZ" dirty="0" smtClean="0"/>
              <a:t> de las </a:t>
            </a:r>
            <a:r>
              <a:rPr lang="cs-CZ" dirty="0" err="1" smtClean="0"/>
              <a:t>viviendas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Sagrada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Familila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Gaudí</a:t>
            </a:r>
            <a:r>
              <a:rPr lang="cs-CZ" dirty="0" smtClean="0"/>
              <a:t> </a:t>
            </a:r>
            <a:r>
              <a:rPr lang="cs-CZ" dirty="0" err="1" smtClean="0"/>
              <a:t>incorporó</a:t>
            </a:r>
            <a:r>
              <a:rPr lang="cs-CZ" dirty="0" smtClean="0"/>
              <a:t> </a:t>
            </a:r>
            <a:r>
              <a:rPr lang="cs-CZ" dirty="0" err="1" smtClean="0"/>
              <a:t>elementos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gótico</a:t>
            </a:r>
            <a:r>
              <a:rPr lang="cs-CZ" dirty="0" smtClean="0"/>
              <a:t> y </a:t>
            </a:r>
            <a:r>
              <a:rPr lang="cs-CZ" dirty="0" err="1" smtClean="0"/>
              <a:t>del</a:t>
            </a:r>
            <a:r>
              <a:rPr lang="cs-CZ" dirty="0" smtClean="0"/>
              <a:t> barroco¹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templo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>
              <a:buFont typeface="+mj-lt"/>
              <a:buAutoNum type="arabicPeriod"/>
            </a:pPr>
            <a:r>
              <a:rPr lang="cs-CZ" sz="1100" dirty="0" err="1" smtClean="0"/>
              <a:t>Uriz</a:t>
            </a:r>
            <a:r>
              <a:rPr lang="cs-CZ" sz="1100" dirty="0" smtClean="0"/>
              <a:t> F.J., </a:t>
            </a:r>
            <a:r>
              <a:rPr lang="cs-CZ" sz="1100" dirty="0" err="1" smtClean="0"/>
              <a:t>Harling</a:t>
            </a:r>
            <a:r>
              <a:rPr lang="cs-CZ" sz="1100" dirty="0" smtClean="0"/>
              <a:t> B. </a:t>
            </a:r>
            <a:r>
              <a:rPr lang="cs-CZ" sz="1100" i="1" dirty="0" err="1" smtClean="0"/>
              <a:t>En</a:t>
            </a:r>
            <a:r>
              <a:rPr lang="cs-CZ" sz="1100" i="1" dirty="0" smtClean="0"/>
              <a:t> </a:t>
            </a:r>
            <a:r>
              <a:rPr lang="cs-CZ" sz="1100" i="1" dirty="0" err="1" smtClean="0"/>
              <a:t>España</a:t>
            </a:r>
            <a:r>
              <a:rPr lang="cs-CZ" sz="1100" dirty="0" smtClean="0"/>
              <a:t>. PN 6. London: </a:t>
            </a:r>
            <a:r>
              <a:rPr lang="cs-CZ" sz="1100" dirty="0" err="1" smtClean="0"/>
              <a:t>Chanceler</a:t>
            </a:r>
            <a:r>
              <a:rPr lang="cs-CZ" sz="1100" dirty="0" smtClean="0"/>
              <a:t> </a:t>
            </a:r>
            <a:r>
              <a:rPr lang="cs-CZ" sz="1100" dirty="0" err="1" smtClean="0"/>
              <a:t>International</a:t>
            </a:r>
            <a:r>
              <a:rPr lang="cs-CZ" sz="1100" dirty="0" smtClean="0"/>
              <a:t> </a:t>
            </a:r>
            <a:r>
              <a:rPr lang="cs-CZ" sz="1100" dirty="0" err="1" smtClean="0"/>
              <a:t>Publishers</a:t>
            </a:r>
            <a:r>
              <a:rPr lang="cs-CZ" sz="1100" dirty="0" smtClean="0"/>
              <a:t> </a:t>
            </a:r>
            <a:r>
              <a:rPr lang="cs-CZ" sz="1100" dirty="0" err="1" smtClean="0"/>
              <a:t>Ltd</a:t>
            </a:r>
            <a:r>
              <a:rPr lang="cs-CZ" sz="1100" dirty="0" smtClean="0"/>
              <a:t>, 1996. ISBN 0-905703-91-X. s.53</a:t>
            </a:r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07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&lt;http://commons.wikimedia.org/wiki/File:Sagradafamilia-overview.jpg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c/c0/Sagradafamilia-overview.jpg/250px-Sagradafamilia-overview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988840"/>
            <a:ext cx="3528392" cy="42340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La </a:t>
            </a:r>
            <a:r>
              <a:rPr lang="cs-CZ" sz="5400" dirty="0" err="1" smtClean="0">
                <a:solidFill>
                  <a:srgbClr val="FF0000"/>
                </a:solidFill>
              </a:rPr>
              <a:t>Casa</a:t>
            </a:r>
            <a:r>
              <a:rPr lang="cs-CZ" sz="5400" dirty="0" smtClean="0">
                <a:solidFill>
                  <a:srgbClr val="FF0000"/>
                </a:solidFill>
              </a:rPr>
              <a:t> </a:t>
            </a:r>
            <a:r>
              <a:rPr lang="cs-CZ" sz="5400" dirty="0" err="1" smtClean="0">
                <a:solidFill>
                  <a:srgbClr val="FF0000"/>
                </a:solidFill>
              </a:rPr>
              <a:t>Milà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Azotea</a:t>
            </a:r>
            <a:r>
              <a:rPr lang="cs-CZ" dirty="0" smtClean="0">
                <a:solidFill>
                  <a:srgbClr val="FFC000"/>
                </a:solidFill>
              </a:rPr>
              <a:t> de la </a:t>
            </a:r>
            <a:r>
              <a:rPr lang="cs-CZ" dirty="0" err="1" smtClean="0">
                <a:solidFill>
                  <a:srgbClr val="FFC000"/>
                </a:solidFill>
              </a:rPr>
              <a:t>Casa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</a:rPr>
              <a:t>Milà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Las </a:t>
            </a:r>
            <a:r>
              <a:rPr lang="cs-CZ" dirty="0" err="1" smtClean="0"/>
              <a:t>chimeneas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forma de los </a:t>
            </a:r>
            <a:r>
              <a:rPr lang="cs-CZ" dirty="0" err="1" smtClean="0"/>
              <a:t>soldados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&lt;http://commons.wikimedia.org/wiki/File:La_Pedrera_003.jpg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endParaRPr lang="cs-CZ" sz="1000" dirty="0" smtClean="0"/>
          </a:p>
          <a:p>
            <a:pPr marL="514350" indent="-514350"/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 marL="514350" indent="-514350">
              <a:buNone/>
            </a:pPr>
            <a:r>
              <a:rPr lang="cs-CZ" sz="1000" dirty="0" smtClean="0">
                <a:hlinkClick r:id="rId3"/>
              </a:rPr>
              <a:t>&lt;http://commons.wikimedia.org/wiki/File:Casa_Mil%C3%A002.jpg&gt;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f/ff/Casa_Mil%C3%A002.jpg/300px-Casa_Mil%C3%A00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2492896"/>
            <a:ext cx="3600400" cy="2700300"/>
          </a:xfrm>
          <a:prstGeom prst="rect">
            <a:avLst/>
          </a:prstGeom>
          <a:noFill/>
        </p:spPr>
      </p:pic>
      <p:pic>
        <p:nvPicPr>
          <p:cNvPr id="7" name="Picture 2" descr="http://upload.wikimedia.org/wikipedia/commons/thumb/2/22/La_Pedrera_003.jpg/250px-La_Pedrera_003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3356992"/>
            <a:ext cx="3120857" cy="23468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Casa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Batlló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Los </a:t>
            </a:r>
            <a:r>
              <a:rPr lang="cs-CZ" dirty="0" err="1" smtClean="0"/>
              <a:t>balcones</a:t>
            </a:r>
            <a:r>
              <a:rPr lang="cs-CZ" dirty="0" smtClean="0"/>
              <a:t> </a:t>
            </a:r>
            <a:r>
              <a:rPr lang="cs-CZ" dirty="0" err="1" smtClean="0"/>
              <a:t>están</a:t>
            </a:r>
            <a:r>
              <a:rPr lang="cs-CZ" dirty="0" smtClean="0"/>
              <a:t> </a:t>
            </a:r>
            <a:r>
              <a:rPr lang="cs-CZ" dirty="0" err="1" smtClean="0"/>
              <a:t>construidos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forma de las </a:t>
            </a:r>
            <a:r>
              <a:rPr lang="cs-CZ" dirty="0" err="1" smtClean="0"/>
              <a:t>máscaras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tejado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la forma de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dragón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02</a:t>
            </a:r>
            <a:r>
              <a:rPr lang="en-US" sz="1100" dirty="0" smtClean="0"/>
              <a:t>-</a:t>
            </a:r>
            <a:r>
              <a:rPr lang="cs-CZ" sz="1100" dirty="0" smtClean="0"/>
              <a:t>05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&lt;http://cs.wikipedia.org/wiki/Soubor:CasaBatllo.jpg</a:t>
            </a:r>
            <a:r>
              <a:rPr lang="cs-CZ" sz="1100" dirty="0" smtClean="0"/>
              <a:t>&gt;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&lt;http://commons.wikimedia.org/wiki/File:Casabatllo2.jpg</a:t>
            </a:r>
            <a:r>
              <a:rPr lang="cs-CZ" sz="11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7" name="Picture 4" descr="http://upload.wikimedia.org/wikipedia/commons/thumb/4/41/Casabatllo2.jpg/220px-Casabatllo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2780928"/>
            <a:ext cx="1933298" cy="2574801"/>
          </a:xfrm>
          <a:prstGeom prst="rect">
            <a:avLst/>
          </a:prstGeom>
          <a:noFill/>
        </p:spPr>
      </p:pic>
      <p:pic>
        <p:nvPicPr>
          <p:cNvPr id="44034" name="Picture 2" descr="Casa Batlló">
            <a:hlinkClick r:id="rId2" tooltip="Casa Batlló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2492896"/>
            <a:ext cx="1759756" cy="39330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El </a:t>
            </a:r>
            <a:r>
              <a:rPr lang="cs-CZ" sz="5400" dirty="0" err="1" smtClean="0">
                <a:solidFill>
                  <a:srgbClr val="FF0000"/>
                </a:solidFill>
              </a:rPr>
              <a:t>Parque</a:t>
            </a:r>
            <a:r>
              <a:rPr lang="cs-CZ" sz="5400" dirty="0" smtClean="0">
                <a:solidFill>
                  <a:srgbClr val="FF0000"/>
                </a:solidFill>
              </a:rPr>
              <a:t> </a:t>
            </a:r>
            <a:r>
              <a:rPr lang="cs-CZ" sz="5400" dirty="0" err="1" smtClean="0">
                <a:solidFill>
                  <a:srgbClr val="FF0000"/>
                </a:solidFill>
              </a:rPr>
              <a:t>Güell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parque</a:t>
            </a:r>
            <a:r>
              <a:rPr lang="cs-CZ" dirty="0" smtClean="0"/>
              <a:t> </a:t>
            </a:r>
            <a:r>
              <a:rPr lang="cs-CZ" dirty="0" err="1" smtClean="0"/>
              <a:t>público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jardines</a:t>
            </a:r>
            <a:r>
              <a:rPr lang="cs-CZ" dirty="0" smtClean="0"/>
              <a:t>, </a:t>
            </a:r>
            <a:r>
              <a:rPr lang="cs-CZ" dirty="0" err="1" smtClean="0"/>
              <a:t>casas</a:t>
            </a:r>
            <a:r>
              <a:rPr lang="cs-CZ" dirty="0" smtClean="0"/>
              <a:t>, </a:t>
            </a:r>
            <a:r>
              <a:rPr lang="cs-CZ" dirty="0" err="1" smtClean="0"/>
              <a:t>escaleras</a:t>
            </a:r>
            <a:r>
              <a:rPr lang="cs-CZ" dirty="0" smtClean="0"/>
              <a:t>, </a:t>
            </a:r>
            <a:r>
              <a:rPr lang="cs-CZ" dirty="0" err="1" smtClean="0"/>
              <a:t>viaductos</a:t>
            </a:r>
            <a:r>
              <a:rPr lang="cs-CZ" dirty="0" smtClean="0"/>
              <a:t> y </a:t>
            </a:r>
            <a:r>
              <a:rPr lang="cs-CZ" dirty="0" err="1" smtClean="0"/>
              <a:t>bancos</a:t>
            </a:r>
            <a:r>
              <a:rPr lang="cs-CZ" dirty="0" smtClean="0"/>
              <a:t> </a:t>
            </a:r>
            <a:r>
              <a:rPr lang="cs-CZ" dirty="0" err="1" smtClean="0"/>
              <a:t>decorados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mosaicos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&lt;http://commons.wikimedia.org/wiki/File:Park_G%C3%BCell_-_Viaducto.jpg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&lt;http://commons.wikimedia.org/wiki/File:Park_G%C3%BCell03.jpg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6" descr="http://upload.wikimedia.org/wikipedia/commons/thumb/e/ee/Park_G%C3%BCell_-_Viaducto.jpg/300px-Park_G%C3%BCell_-_Viaduct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924944"/>
            <a:ext cx="3240360" cy="2430270"/>
          </a:xfrm>
          <a:prstGeom prst="rect">
            <a:avLst/>
          </a:prstGeom>
          <a:noFill/>
        </p:spPr>
      </p:pic>
      <p:pic>
        <p:nvPicPr>
          <p:cNvPr id="6" name="Picture 2" descr="http://upload.wikimedia.org/wikipedia/commons/thumb/b/be/Park_G%C3%BCell03.jpg/90px-Park_G%C3%BCell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2996952"/>
            <a:ext cx="1728192" cy="23042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&lt;http://commons.wikimedia.org/wiki/File:Spain.Catalonia.Barcelona.Park.G%C3%BCell.Vista.2.jpg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&lt;http://commons.wikimedia.org/wiki/File:Parcguell.jpg</a:t>
            </a:r>
            <a:r>
              <a:rPr lang="cs-CZ" sz="1000" dirty="0" smtClean="0"/>
              <a:t>&gt;</a:t>
            </a:r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9/9f/Spain.Catalonia.Barcelona.Park.G%C3%BCell.Vista.2.jpg/300px-Spain.Catalonia.Barcelona.Park.G%C3%BCell.Vista.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492896"/>
            <a:ext cx="3960440" cy="2640293"/>
          </a:xfrm>
          <a:prstGeom prst="rect">
            <a:avLst/>
          </a:prstGeom>
          <a:noFill/>
        </p:spPr>
      </p:pic>
      <p:pic>
        <p:nvPicPr>
          <p:cNvPr id="6" name="Picture 4" descr="http://upload.wikimedia.org/wikipedia/commons/thumb/a/a6/Parcguell.jpg/300px-Parcguell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2852936"/>
            <a:ext cx="3768444" cy="20852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Uriz</a:t>
            </a:r>
            <a:r>
              <a:rPr lang="cs-CZ" sz="2800" dirty="0" smtClean="0"/>
              <a:t> F.J., </a:t>
            </a:r>
            <a:r>
              <a:rPr lang="cs-CZ" sz="2800" dirty="0" err="1" smtClean="0"/>
              <a:t>Harling</a:t>
            </a:r>
            <a:r>
              <a:rPr lang="cs-CZ" sz="2800" dirty="0" smtClean="0"/>
              <a:t> B. </a:t>
            </a:r>
            <a:r>
              <a:rPr lang="cs-CZ" sz="2800" i="1" dirty="0" err="1" smtClean="0"/>
              <a:t>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España</a:t>
            </a:r>
            <a:r>
              <a:rPr lang="cs-CZ" sz="2800" dirty="0" smtClean="0"/>
              <a:t>. PN 6. London: </a:t>
            </a:r>
            <a:r>
              <a:rPr lang="cs-CZ" sz="2800" dirty="0" err="1" smtClean="0"/>
              <a:t>Chanceler</a:t>
            </a:r>
            <a:r>
              <a:rPr lang="cs-CZ" sz="2800" dirty="0" smtClean="0"/>
              <a:t> </a:t>
            </a:r>
            <a:r>
              <a:rPr lang="cs-CZ" sz="2800" dirty="0" err="1" smtClean="0"/>
              <a:t>International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Publishers</a:t>
            </a:r>
            <a:r>
              <a:rPr lang="cs-CZ" sz="2800" dirty="0" smtClean="0"/>
              <a:t> </a:t>
            </a:r>
            <a:r>
              <a:rPr lang="cs-CZ" sz="2800" dirty="0" err="1" smtClean="0"/>
              <a:t>Ltd</a:t>
            </a:r>
            <a:r>
              <a:rPr lang="cs-CZ" sz="2800" dirty="0" smtClean="0"/>
              <a:t>, 1996. ISBN 0-905703-91-X. s.52, 53</a:t>
            </a:r>
          </a:p>
          <a:p>
            <a:r>
              <a:rPr lang="cs-CZ" dirty="0" smtClean="0">
                <a:hlinkClick r:id="rId2"/>
              </a:rPr>
              <a:t>http://es.</a:t>
            </a:r>
            <a:r>
              <a:rPr lang="cs-CZ" dirty="0" err="1" smtClean="0">
                <a:hlinkClick r:id="rId2"/>
              </a:rPr>
              <a:t>wikipedia.org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wiki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Alhambra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http://es.</a:t>
            </a:r>
            <a:r>
              <a:rPr lang="cs-CZ" dirty="0" err="1" smtClean="0">
                <a:hlinkClick r:id="rId3"/>
              </a:rPr>
              <a:t>wikipedia.org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wiki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Mezquita</a:t>
            </a:r>
            <a:r>
              <a:rPr lang="cs-CZ" dirty="0" smtClean="0">
                <a:hlinkClick r:id="rId3"/>
              </a:rPr>
              <a:t>_de_C%C3%B3rdoba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http://es.</a:t>
            </a:r>
            <a:r>
              <a:rPr lang="cs-CZ" dirty="0" err="1" smtClean="0">
                <a:hlinkClick r:id="rId4"/>
              </a:rPr>
              <a:t>wikipedia.org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wiki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Estilo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plateresco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http://es.</a:t>
            </a:r>
            <a:r>
              <a:rPr lang="cs-CZ" dirty="0" err="1" smtClean="0">
                <a:hlinkClick r:id="rId5"/>
              </a:rPr>
              <a:t>wikipedia.org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wiki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Estilo</a:t>
            </a:r>
            <a:r>
              <a:rPr lang="cs-CZ" dirty="0" smtClean="0">
                <a:hlinkClick r:id="rId5"/>
              </a:rPr>
              <a:t>_</a:t>
            </a:r>
            <a:r>
              <a:rPr lang="cs-CZ" dirty="0" err="1" smtClean="0">
                <a:hlinkClick r:id="rId5"/>
              </a:rPr>
              <a:t>herreriano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http://es.</a:t>
            </a:r>
            <a:r>
              <a:rPr lang="cs-CZ" dirty="0" err="1" smtClean="0">
                <a:hlinkClick r:id="rId6"/>
              </a:rPr>
              <a:t>wikipedia.org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wiki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Acueducto</a:t>
            </a:r>
            <a:r>
              <a:rPr lang="cs-CZ" dirty="0" smtClean="0">
                <a:hlinkClick r:id="rId6"/>
              </a:rPr>
              <a:t>_de_</a:t>
            </a:r>
            <a:r>
              <a:rPr lang="cs-CZ" dirty="0" err="1" smtClean="0">
                <a:hlinkClick r:id="rId6"/>
              </a:rPr>
              <a:t>Segovia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Acueducto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Segovia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</a:t>
            </a:r>
            <a:r>
              <a:rPr lang="es-ES" dirty="0" smtClean="0"/>
              <a:t>a obra de ingeniería civil romana más importante de Españ</a:t>
            </a:r>
            <a:r>
              <a:rPr lang="cs-CZ" dirty="0" smtClean="0"/>
              <a:t>a₁</a:t>
            </a:r>
          </a:p>
          <a:p>
            <a:r>
              <a:rPr lang="cs-CZ" dirty="0" err="1" smtClean="0"/>
              <a:t>Uno</a:t>
            </a:r>
            <a:r>
              <a:rPr lang="cs-CZ" dirty="0" smtClean="0"/>
              <a:t> de los </a:t>
            </a:r>
            <a:r>
              <a:rPr lang="cs-CZ" dirty="0" err="1" smtClean="0"/>
              <a:t>monumentos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significativos</a:t>
            </a:r>
            <a:r>
              <a:rPr lang="cs-CZ" dirty="0" smtClean="0"/>
              <a:t> de los </a:t>
            </a:r>
            <a:r>
              <a:rPr lang="cs-CZ" dirty="0" err="1" smtClean="0"/>
              <a:t>que</a:t>
            </a:r>
            <a:r>
              <a:rPr lang="cs-CZ" dirty="0" smtClean="0"/>
              <a:t> los </a:t>
            </a:r>
            <a:r>
              <a:rPr lang="cs-CZ" dirty="0" err="1" smtClean="0"/>
              <a:t>romanos</a:t>
            </a:r>
            <a:r>
              <a:rPr lang="cs-CZ" dirty="0" smtClean="0"/>
              <a:t> </a:t>
            </a:r>
            <a:r>
              <a:rPr lang="cs-CZ" dirty="0" err="1" smtClean="0"/>
              <a:t>dejaron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España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símbolo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monumento</a:t>
            </a:r>
            <a:r>
              <a:rPr lang="cs-CZ" dirty="0" smtClean="0"/>
              <a:t> </a:t>
            </a:r>
            <a:r>
              <a:rPr lang="cs-CZ" dirty="0" err="1" smtClean="0"/>
              <a:t>arquitectónico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importante</a:t>
            </a:r>
            <a:r>
              <a:rPr lang="cs-CZ" dirty="0" smtClean="0"/>
              <a:t> de </a:t>
            </a:r>
            <a:r>
              <a:rPr lang="cs-CZ" dirty="0" err="1" smtClean="0"/>
              <a:t>Segovia</a:t>
            </a:r>
            <a:endParaRPr lang="cs-CZ" dirty="0" smtClean="0"/>
          </a:p>
          <a:p>
            <a:r>
              <a:rPr lang="es-ES" dirty="0" smtClean="0"/>
              <a:t>Hasta casi nuestros días proveía de agua a la ciudad </a:t>
            </a:r>
            <a:endParaRPr lang="cs-CZ" dirty="0" smtClean="0"/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endParaRPr lang="cs-CZ" sz="1000" dirty="0" smtClean="0">
              <a:hlinkClick r:id="rId2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000" dirty="0" smtClean="0">
                <a:hlinkClick r:id="rId2"/>
              </a:rPr>
              <a:t>http://es.</a:t>
            </a:r>
            <a:r>
              <a:rPr lang="cs-CZ" sz="1000" dirty="0" err="1" smtClean="0">
                <a:hlinkClick r:id="rId2"/>
              </a:rPr>
              <a:t>wikipedia.org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wiki</a:t>
            </a:r>
            <a:r>
              <a:rPr lang="cs-CZ" sz="1000" dirty="0" smtClean="0">
                <a:hlinkClick r:id="rId2"/>
              </a:rPr>
              <a:t>/</a:t>
            </a:r>
            <a:r>
              <a:rPr lang="cs-CZ" sz="1000" dirty="0" err="1" smtClean="0">
                <a:hlinkClick r:id="rId2"/>
              </a:rPr>
              <a:t>Acueducto</a:t>
            </a:r>
            <a:r>
              <a:rPr lang="cs-CZ" sz="1000" dirty="0" smtClean="0">
                <a:hlinkClick r:id="rId2"/>
              </a:rPr>
              <a:t>_de_</a:t>
            </a:r>
            <a:r>
              <a:rPr lang="cs-CZ" sz="1000" dirty="0" err="1" smtClean="0">
                <a:hlinkClick r:id="rId2"/>
              </a:rPr>
              <a:t>segovia</a:t>
            </a:r>
            <a:endParaRPr lang="cs-CZ" sz="1000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La p</a:t>
            </a:r>
            <a:r>
              <a:rPr lang="es-ES" sz="4000" dirty="0" smtClean="0">
                <a:solidFill>
                  <a:srgbClr val="FF0000"/>
                </a:solidFill>
              </a:rPr>
              <a:t>anorámica del acueducto de Segovia.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&lt;http://cs.wikipedia.org/wiki/Soubor:AcueductoSegovia.jpg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61912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pic>
        <p:nvPicPr>
          <p:cNvPr id="1026" name="Picture 2" descr="http://upload.wikimedia.org/wikipedia/commons/thumb/5/5b/AcueductoSegovia.jpg/250px-AcueductoSegovi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212976"/>
            <a:ext cx="5381578" cy="12915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&lt;http://commons.wikimedia.org/wiki/File:AcueductoSegovia04.JPG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/>
              <a:t>Arcos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&lt;http://commons.wikimedia.org/wiki/File:Acueducto_de_Segovia_01.jpg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0482" name="Picture 2" descr="http://upload.wikimedia.org/wikipedia/commons/thumb/6/63/AcueductoSegovia04.JPG/260px-AcueductoSegovia0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2838103"/>
            <a:ext cx="2880320" cy="2160241"/>
          </a:xfrm>
          <a:prstGeom prst="rect">
            <a:avLst/>
          </a:prstGeom>
          <a:noFill/>
        </p:spPr>
      </p:pic>
      <p:pic>
        <p:nvPicPr>
          <p:cNvPr id="20484" name="Picture 4" descr="http://upload.wikimedia.org/wikipedia/commons/thumb/1/19/Acueducto_de_Segovia_01.jpg/260px-Acueducto_de_Segovia_0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896644"/>
            <a:ext cx="3168352" cy="210817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visigótico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Del</a:t>
            </a:r>
            <a:r>
              <a:rPr lang="cs-CZ" dirty="0" smtClean="0"/>
              <a:t> siglo V </a:t>
            </a:r>
            <a:r>
              <a:rPr lang="cs-CZ" dirty="0" err="1" smtClean="0"/>
              <a:t>al</a:t>
            </a:r>
            <a:r>
              <a:rPr lang="cs-CZ" dirty="0" smtClean="0"/>
              <a:t> siglo VII</a:t>
            </a:r>
          </a:p>
          <a:p>
            <a:r>
              <a:rPr lang="cs-CZ" dirty="0" smtClean="0"/>
              <a:t>No han </a:t>
            </a:r>
            <a:r>
              <a:rPr lang="cs-CZ" dirty="0" err="1" smtClean="0"/>
              <a:t>quedado</a:t>
            </a:r>
            <a:r>
              <a:rPr lang="cs-CZ" dirty="0" smtClean="0"/>
              <a:t> </a:t>
            </a:r>
            <a:r>
              <a:rPr lang="cs-CZ" dirty="0" err="1" smtClean="0"/>
              <a:t>muchas</a:t>
            </a:r>
            <a:r>
              <a:rPr lang="cs-CZ" dirty="0" smtClean="0"/>
              <a:t> </a:t>
            </a:r>
            <a:r>
              <a:rPr lang="cs-CZ" dirty="0" err="1" smtClean="0"/>
              <a:t>muestras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Iglesia</a:t>
            </a:r>
            <a:r>
              <a:rPr lang="cs-CZ" dirty="0" smtClean="0">
                <a:solidFill>
                  <a:srgbClr val="FF0000"/>
                </a:solidFill>
              </a:rPr>
              <a:t> de San Juan de </a:t>
            </a:r>
            <a:r>
              <a:rPr lang="cs-CZ" dirty="0" err="1" smtClean="0">
                <a:solidFill>
                  <a:srgbClr val="FF0000"/>
                </a:solidFill>
              </a:rPr>
              <a:t>Baños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Palencia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02</a:t>
            </a:r>
            <a:r>
              <a:rPr lang="en-US" sz="1000" dirty="0" smtClean="0"/>
              <a:t>-</a:t>
            </a:r>
            <a:r>
              <a:rPr lang="cs-CZ" sz="1000" dirty="0" smtClean="0"/>
              <a:t>07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&lt;http://commons.wikimedia.org/wiki/File:San_Juan_de_Ba%C3%B1os_.jpg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1506" name="Picture 2" descr="http://upload.wikimedia.org/wikipedia/commons/thumb/4/42/San_Juan_de_Ba%C3%B1os_.jpg/300px-San_Juan_de_Ba%C3%B1os_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3140968"/>
            <a:ext cx="3987858" cy="22863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árabe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</a:t>
            </a:r>
            <a:r>
              <a:rPr lang="cs-CZ" dirty="0" err="1" smtClean="0">
                <a:solidFill>
                  <a:srgbClr val="FF0000"/>
                </a:solidFill>
              </a:rPr>
              <a:t>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arte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musulmán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Entre</a:t>
            </a:r>
            <a:r>
              <a:rPr lang="cs-CZ" dirty="0" smtClean="0"/>
              <a:t> 771 y 1492</a:t>
            </a:r>
          </a:p>
          <a:p>
            <a:r>
              <a:rPr lang="cs-CZ" dirty="0" err="1" smtClean="0"/>
              <a:t>Quedan</a:t>
            </a:r>
            <a:r>
              <a:rPr lang="cs-CZ" dirty="0" smtClean="0"/>
              <a:t> </a:t>
            </a:r>
            <a:r>
              <a:rPr lang="cs-CZ" dirty="0" err="1" smtClean="0"/>
              <a:t>mezquitas</a:t>
            </a:r>
            <a:r>
              <a:rPr lang="cs-CZ" dirty="0" smtClean="0"/>
              <a:t>, </a:t>
            </a:r>
            <a:r>
              <a:rPr lang="cs-CZ" dirty="0" err="1" smtClean="0"/>
              <a:t>palacios</a:t>
            </a:r>
            <a:r>
              <a:rPr lang="cs-CZ" dirty="0" smtClean="0"/>
              <a:t> y </a:t>
            </a:r>
            <a:r>
              <a:rPr lang="cs-CZ" dirty="0" err="1" smtClean="0"/>
              <a:t>alcázares</a:t>
            </a:r>
            <a:endParaRPr lang="cs-CZ" dirty="0" smtClean="0"/>
          </a:p>
          <a:p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típico</a:t>
            </a:r>
            <a:r>
              <a:rPr lang="cs-CZ" dirty="0" smtClean="0"/>
              <a:t>: </a:t>
            </a:r>
            <a:r>
              <a:rPr lang="cs-CZ" dirty="0" err="1" smtClean="0"/>
              <a:t>figuras</a:t>
            </a:r>
            <a:r>
              <a:rPr lang="cs-CZ" dirty="0" smtClean="0"/>
              <a:t> </a:t>
            </a:r>
            <a:r>
              <a:rPr lang="cs-CZ" dirty="0" err="1" smtClean="0"/>
              <a:t>geométricas</a:t>
            </a:r>
            <a:r>
              <a:rPr lang="cs-CZ" dirty="0" smtClean="0"/>
              <a:t> y </a:t>
            </a:r>
            <a:r>
              <a:rPr lang="cs-CZ" dirty="0" err="1" smtClean="0"/>
              <a:t>flores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decoración</a:t>
            </a:r>
            <a:r>
              <a:rPr lang="cs-CZ" dirty="0" smtClean="0"/>
              <a:t> </a:t>
            </a:r>
            <a:r>
              <a:rPr lang="cs-CZ" dirty="0" err="1" smtClean="0"/>
              <a:t>porque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Corán</a:t>
            </a:r>
            <a:r>
              <a:rPr lang="cs-CZ" dirty="0" smtClean="0"/>
              <a:t> </a:t>
            </a:r>
            <a:r>
              <a:rPr lang="cs-CZ" dirty="0" err="1" smtClean="0"/>
              <a:t>prohibe</a:t>
            </a:r>
            <a:r>
              <a:rPr lang="cs-CZ" dirty="0" smtClean="0"/>
              <a:t> la </a:t>
            </a:r>
            <a:r>
              <a:rPr lang="cs-CZ" dirty="0" err="1" smtClean="0"/>
              <a:t>representación</a:t>
            </a:r>
            <a:r>
              <a:rPr lang="cs-CZ" dirty="0" smtClean="0"/>
              <a:t> de la figura </a:t>
            </a:r>
            <a:r>
              <a:rPr lang="cs-CZ" dirty="0" err="1" smtClean="0"/>
              <a:t>humana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Alhambra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</a:t>
            </a:r>
            <a:r>
              <a:rPr lang="cs-CZ" dirty="0" smtClean="0"/>
              <a:t> Granada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ciudad</a:t>
            </a:r>
            <a:r>
              <a:rPr lang="cs-CZ" dirty="0" smtClean="0"/>
              <a:t> </a:t>
            </a:r>
            <a:r>
              <a:rPr lang="cs-CZ" dirty="0" err="1" smtClean="0"/>
              <a:t>palatina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complejo</a:t>
            </a:r>
            <a:r>
              <a:rPr lang="cs-CZ" dirty="0" smtClean="0"/>
              <a:t> </a:t>
            </a:r>
            <a:r>
              <a:rPr lang="cs-CZ" dirty="0" err="1" smtClean="0"/>
              <a:t>rico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palacio</a:t>
            </a:r>
            <a:r>
              <a:rPr lang="cs-CZ" dirty="0" smtClean="0"/>
              <a:t> y de la </a:t>
            </a:r>
            <a:r>
              <a:rPr lang="cs-CZ" dirty="0" err="1" smtClean="0"/>
              <a:t>fortaleza</a:t>
            </a:r>
            <a:endParaRPr lang="cs-CZ" dirty="0" smtClean="0"/>
          </a:p>
          <a:p>
            <a:r>
              <a:rPr lang="cs-CZ" dirty="0" err="1" smtClean="0"/>
              <a:t>Alojaba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monarca</a:t>
            </a:r>
            <a:r>
              <a:rPr lang="cs-CZ" dirty="0" smtClean="0"/>
              <a:t> y a la </a:t>
            </a:r>
            <a:r>
              <a:rPr lang="cs-CZ" dirty="0" err="1" smtClean="0"/>
              <a:t>corte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Reino</a:t>
            </a:r>
            <a:r>
              <a:rPr lang="cs-CZ" dirty="0" smtClean="0"/>
              <a:t> </a:t>
            </a:r>
            <a:r>
              <a:rPr lang="cs-CZ" dirty="0" err="1" smtClean="0"/>
              <a:t>nazarí</a:t>
            </a:r>
            <a:r>
              <a:rPr lang="cs-CZ" dirty="0" smtClean="0"/>
              <a:t> de Granada</a:t>
            </a:r>
          </a:p>
          <a:p>
            <a:r>
              <a:rPr lang="cs-CZ" dirty="0" smtClean="0"/>
              <a:t>Los </a:t>
            </a:r>
            <a:r>
              <a:rPr lang="cs-CZ" dirty="0" err="1" smtClean="0"/>
              <a:t>interiores</a:t>
            </a:r>
            <a:r>
              <a:rPr lang="cs-CZ" dirty="0" smtClean="0"/>
              <a:t> </a:t>
            </a:r>
            <a:r>
              <a:rPr lang="cs-CZ" dirty="0" err="1" smtClean="0"/>
              <a:t>representan</a:t>
            </a:r>
            <a:r>
              <a:rPr lang="cs-CZ" dirty="0" smtClean="0"/>
              <a:t> la </a:t>
            </a:r>
            <a:r>
              <a:rPr lang="cs-CZ" dirty="0" err="1" smtClean="0"/>
              <a:t>cumbre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 smtClean="0"/>
              <a:t> </a:t>
            </a:r>
            <a:r>
              <a:rPr lang="cs-CZ" dirty="0" err="1" smtClean="0"/>
              <a:t>musulmán</a:t>
            </a:r>
            <a:endParaRPr lang="cs-CZ" dirty="0" smtClean="0"/>
          </a:p>
          <a:p>
            <a:r>
              <a:rPr lang="cs-CZ" dirty="0" err="1" smtClean="0"/>
              <a:t>Declarado</a:t>
            </a:r>
            <a:r>
              <a:rPr lang="cs-CZ" dirty="0" smtClean="0"/>
              <a:t> </a:t>
            </a:r>
            <a:r>
              <a:rPr lang="cs-CZ" i="1" dirty="0" err="1" smtClean="0"/>
              <a:t>Patrimonio</a:t>
            </a:r>
            <a:r>
              <a:rPr lang="cs-CZ" i="1" dirty="0" smtClean="0"/>
              <a:t> de la </a:t>
            </a:r>
            <a:r>
              <a:rPr lang="cs-CZ" i="1" dirty="0" err="1" smtClean="0"/>
              <a:t>Humanidad</a:t>
            </a:r>
            <a:r>
              <a:rPr lang="cs-CZ" i="1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 Unesco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618</TotalTime>
  <Words>1842</Words>
  <Application>Microsoft Office PowerPoint</Application>
  <PresentationFormat>Předvádění na obrazovce (4:3)</PresentationFormat>
  <Paragraphs>541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Tok</vt:lpstr>
      <vt:lpstr>ARQUITECTURA ESPAÑOLA</vt:lpstr>
      <vt:lpstr>La historia se refleja en la arquitectura</vt:lpstr>
      <vt:lpstr>Arte romano</vt:lpstr>
      <vt:lpstr>El Acueducto de Segovia</vt:lpstr>
      <vt:lpstr>La panorámica del acueducto de Segovia.</vt:lpstr>
      <vt:lpstr>Prezentace aplikace PowerPoint</vt:lpstr>
      <vt:lpstr>Arte visigótico</vt:lpstr>
      <vt:lpstr>Arte árabe</vt:lpstr>
      <vt:lpstr>Alhambra</vt:lpstr>
      <vt:lpstr>Prezentace aplikace PowerPoint</vt:lpstr>
      <vt:lpstr>Prezentace aplikace PowerPoint</vt:lpstr>
      <vt:lpstr>Mezquita de Córdoba</vt:lpstr>
      <vt:lpstr>Prezentace aplikace PowerPoint</vt:lpstr>
      <vt:lpstr>Giralda (Sevilla)</vt:lpstr>
      <vt:lpstr>Arte románico</vt:lpstr>
      <vt:lpstr>Monasterio de Santo Domingo de Silos</vt:lpstr>
      <vt:lpstr>Arte gótico</vt:lpstr>
      <vt:lpstr>Catedral de Burgos</vt:lpstr>
      <vt:lpstr>Universidad de Salamanca</vt:lpstr>
      <vt:lpstr>Estilo herreriano</vt:lpstr>
      <vt:lpstr>Monasterio de El Escorial</vt:lpstr>
      <vt:lpstr>Prezentace aplikace PowerPoint</vt:lpstr>
      <vt:lpstr>Arte barroco</vt:lpstr>
      <vt:lpstr>Plaza Mayor de Salamanca</vt:lpstr>
      <vt:lpstr>Arte neoclásico</vt:lpstr>
      <vt:lpstr>Palacio Real de Madrid</vt:lpstr>
      <vt:lpstr>Puerta de Alcalá</vt:lpstr>
      <vt:lpstr>Museo del Prado</vt:lpstr>
      <vt:lpstr>Modernismo</vt:lpstr>
      <vt:lpstr>La Sagrada Familila</vt:lpstr>
      <vt:lpstr>La Casa Milà</vt:lpstr>
      <vt:lpstr>La Casa Batlló</vt:lpstr>
      <vt:lpstr>El Parque Güell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62</cp:revision>
  <dcterms:created xsi:type="dcterms:W3CDTF">2012-09-18T04:01:33Z</dcterms:created>
  <dcterms:modified xsi:type="dcterms:W3CDTF">2013-06-10T10:38:27Z</dcterms:modified>
</cp:coreProperties>
</file>