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strips dir="ru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to_Dom_de_Sil-0.JPG" TargetMode="External"/><Relationship Id="rId2" Type="http://schemas.openxmlformats.org/officeDocument/2006/relationships/hyperlink" Target="http://commons.wikimedia.org/wiki/File:Sto_Dom_de_Sil-0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Fachada_Plaza_Mayor_de_Salamanca.JPG" TargetMode="External"/><Relationship Id="rId2" Type="http://schemas.openxmlformats.org/officeDocument/2006/relationships/hyperlink" Target="http://commons.wikimedia.org/wiki/File:Salamanca_Plaza_Mayor_por_la_tarde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Fachada_Plaza_Mayor_de_Salamanca.JPG" TargetMode="External"/><Relationship Id="rId2" Type="http://schemas.openxmlformats.org/officeDocument/2006/relationships/hyperlink" Target="http://commons.wikimedia.org/wiki/File:Salamanca_Plaza_Mayor_por_la_tarde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alacio_Real_de_Madrid_-_13.jpg" TargetMode="External"/><Relationship Id="rId2" Type="http://schemas.openxmlformats.org/officeDocument/2006/relationships/hyperlink" Target="http://commons.wikimedia.org/wiki/File:Palacio_Real_de_Madrid_-_03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alacio_Real_de_Madrid_-_13.jpg" TargetMode="External"/><Relationship Id="rId2" Type="http://schemas.openxmlformats.org/officeDocument/2006/relationships/hyperlink" Target="http://commons.wikimedia.org/wiki/File:Palacio_Real_de_Madrid_-_03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en.wikipedia.org/wiki/File:Patio_de_los_Arrayanes.jpg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en.wikipedia.org/wiki/File:Patio_de_los_Arrayanes.jpg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lhambraLionsFountain1Small.jpg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://commons.wikimedia.org/wiki/File:Granada's_sunset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File:80525560_0eb2c1d54a_o.jpg" TargetMode="External"/><Relationship Id="rId5" Type="http://schemas.openxmlformats.org/officeDocument/2006/relationships/image" Target="../media/image10.jpeg"/><Relationship Id="rId4" Type="http://schemas.openxmlformats.org/officeDocument/2006/relationships/hyperlink" Target="//commons.wikimedia.org/wiki/File:Granada's_sunset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osque_Cordoba.jpg" TargetMode="External"/><Relationship Id="rId7" Type="http://schemas.openxmlformats.org/officeDocument/2006/relationships/image" Target="../media/image13.jpeg"/><Relationship Id="rId2" Type="http://schemas.openxmlformats.org/officeDocument/2006/relationships/hyperlink" Target="http://commons.wikimedia.org/wiki/File:S%C3%A9ville_-_Girald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S%C3%A9ville_-_Giralda.JPG" TargetMode="External"/><Relationship Id="rId5" Type="http://schemas.openxmlformats.org/officeDocument/2006/relationships/image" Target="../media/image12.jpeg"/><Relationship Id="rId4" Type="http://schemas.openxmlformats.org/officeDocument/2006/relationships/hyperlink" Target="//commons.wikimedia.org/wiki/File:Mosque_Cordoba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agradafamilia-overview.jpg" TargetMode="External"/><Relationship Id="rId2" Type="http://schemas.openxmlformats.org/officeDocument/2006/relationships/hyperlink" Target="http://commons.wikimedia.org/wiki/File:Sagradafamilia-overview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agradafamilia-overview.jpg" TargetMode="External"/><Relationship Id="rId2" Type="http://schemas.openxmlformats.org/officeDocument/2006/relationships/hyperlink" Target="http://commons.wikimedia.org/wiki/File:Sagradafamilia-overview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sa_Mil%C3%A0_-_Barcelona,_Spain_-_Jan_2007.jpg" TargetMode="External"/><Relationship Id="rId7" Type="http://schemas.openxmlformats.org/officeDocument/2006/relationships/image" Target="../media/image16.jpeg"/><Relationship Id="rId2" Type="http://schemas.openxmlformats.org/officeDocument/2006/relationships/hyperlink" Target="http://commons.wikimedia.org/wiki/File:Casabatllo2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cs.wikipedia.org/wiki/Soubor:CasaBatllo.jpg" TargetMode="External"/><Relationship Id="rId5" Type="http://schemas.openxmlformats.org/officeDocument/2006/relationships/image" Target="../media/image15.jpeg"/><Relationship Id="rId4" Type="http://schemas.openxmlformats.org/officeDocument/2006/relationships/hyperlink" Target="//commons.wikimedia.org/wiki/File:Casa_Mil%C3%A002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ark_G%C3%BCell_-_Viaducto.jpg" TargetMode="External"/><Relationship Id="rId7" Type="http://schemas.openxmlformats.org/officeDocument/2006/relationships/image" Target="../media/image18.jpeg"/><Relationship Id="rId2" Type="http://schemas.openxmlformats.org/officeDocument/2006/relationships/hyperlink" Target="http://commons.wikimedia.org/wiki/File:Parcguell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Park_G%C3%BCell_-_Viaducto.jpg" TargetMode="External"/><Relationship Id="rId5" Type="http://schemas.openxmlformats.org/officeDocument/2006/relationships/image" Target="../media/image17.jpeg"/><Relationship Id="rId4" Type="http://schemas.openxmlformats.org/officeDocument/2006/relationships/hyperlink" Target="//commons.wikimedia.org/wiki/File:Parcguell.jpg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an_Juan_de_Ba%C3%B1os_.jpg" TargetMode="External"/><Relationship Id="rId2" Type="http://schemas.openxmlformats.org/officeDocument/2006/relationships/hyperlink" Target="http://commons.wikimedia.org/wiki/File:San_Juan_de_Ba%C3%B1os_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an_Juan_de_Ba%C3%B1os_.jpg" TargetMode="External"/><Relationship Id="rId2" Type="http://schemas.openxmlformats.org/officeDocument/2006/relationships/hyperlink" Target="http://commons.wikimedia.org/wiki/File:San_Juan_de_Ba%C3%B1os_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AcueductoSegovia04.JPG" TargetMode="External"/><Relationship Id="rId2" Type="http://schemas.openxmlformats.org/officeDocument/2006/relationships/hyperlink" Target="http://commons.wikimedia.org/wiki/File:AcueductoSegovia04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AcueductoSegovia04.JPG" TargetMode="External"/><Relationship Id="rId2" Type="http://schemas.openxmlformats.org/officeDocument/2006/relationships/hyperlink" Target="http://commons.wikimedia.org/wiki/File:AcueductoSegovia04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University_of_Salamanca.jpg" TargetMode="External"/><Relationship Id="rId2" Type="http://schemas.openxmlformats.org/officeDocument/2006/relationships/hyperlink" Target="http://commons.wikimedia.org/wiki/File:University_of_Salamanca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University_of_Salamanca.jpg" TargetMode="External"/><Relationship Id="rId2" Type="http://schemas.openxmlformats.org/officeDocument/2006/relationships/hyperlink" Target="http://commons.wikimedia.org/wiki/File:University_of_Salamanca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scorial-sur.jpg" TargetMode="External"/><Relationship Id="rId2" Type="http://schemas.openxmlformats.org/officeDocument/2006/relationships/hyperlink" Target="http://commons.wikimedia.org/wiki/File:Escorial-sur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scorial-sur.jpg" TargetMode="External"/><Relationship Id="rId2" Type="http://schemas.openxmlformats.org/officeDocument/2006/relationships/hyperlink" Target="http://commons.wikimedia.org/wiki/File:Escorial-sur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to_Dom_de_Sil-0.JPG" TargetMode="External"/><Relationship Id="rId2" Type="http://schemas.openxmlformats.org/officeDocument/2006/relationships/hyperlink" Target="http://commons.wikimedia.org/wiki/File:Sto_Dom_de_Sil-0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 ARQUITECTURA ESPAÑOLA – REPASO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850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			zemí	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</a:t>
            </a:r>
            <a:r>
              <a:rPr lang="cs-CZ" sz="2400" smtClean="0">
                <a:latin typeface="Cambria" pitchFamily="18" charset="0"/>
              </a:rPr>
              <a:t>	Únor </a:t>
            </a:r>
            <a:r>
              <a:rPr lang="cs-CZ" sz="2400" dirty="0" smtClean="0">
                <a:latin typeface="Cambria" pitchFamily="18" charset="0"/>
              </a:rPr>
              <a:t>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080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románico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foto?</a:t>
            </a:r>
          </a:p>
          <a:p>
            <a:r>
              <a:rPr lang="cs-CZ" dirty="0" err="1" smtClean="0"/>
              <a:t>Nombra</a:t>
            </a:r>
            <a:r>
              <a:rPr lang="cs-CZ" dirty="0" smtClean="0"/>
              <a:t> las </a:t>
            </a:r>
            <a:r>
              <a:rPr lang="cs-CZ" dirty="0" err="1" smtClean="0"/>
              <a:t>características</a:t>
            </a:r>
            <a:r>
              <a:rPr lang="cs-CZ" dirty="0" smtClean="0"/>
              <a:t> </a:t>
            </a:r>
            <a:r>
              <a:rPr lang="cs-CZ" dirty="0" err="1" smtClean="0"/>
              <a:t>típicas</a:t>
            </a:r>
            <a:r>
              <a:rPr lang="cs-CZ" dirty="0" smtClean="0"/>
              <a:t> para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románico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&lt;http://commons.wikimedia.org/wiki/File:Sto_Dom_de_Sil-0.JPG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Sto Dom de Sil-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348880"/>
            <a:ext cx="4104456" cy="30865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monumento</a:t>
            </a:r>
            <a:r>
              <a:rPr lang="cs-CZ" sz="2800" dirty="0" smtClean="0">
                <a:solidFill>
                  <a:srgbClr val="FF0000"/>
                </a:solidFill>
              </a:rPr>
              <a:t>. ¿A 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época</a:t>
            </a:r>
            <a:r>
              <a:rPr lang="cs-CZ" sz="2800" dirty="0" smtClean="0">
                <a:solidFill>
                  <a:srgbClr val="FF0000"/>
                </a:solidFill>
              </a:rPr>
              <a:t> de la </a:t>
            </a:r>
            <a:r>
              <a:rPr lang="cs-CZ" sz="2800" dirty="0" err="1" smtClean="0">
                <a:solidFill>
                  <a:srgbClr val="FF0000"/>
                </a:solidFill>
              </a:rPr>
              <a:t>arquitectura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española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pertenece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  <a:r>
              <a:rPr lang="cs-CZ" sz="2800" dirty="0" err="1" smtClean="0">
                <a:solidFill>
                  <a:srgbClr val="FF0000"/>
                </a:solidFill>
              </a:rPr>
              <a:t>Elige</a:t>
            </a:r>
            <a:r>
              <a:rPr lang="cs-CZ" sz="2800" dirty="0" smtClean="0">
                <a:solidFill>
                  <a:srgbClr val="FF0000"/>
                </a:solidFill>
              </a:rPr>
              <a:t> de la oferta a la </a:t>
            </a:r>
            <a:r>
              <a:rPr lang="cs-CZ" sz="2800" dirty="0" err="1" smtClean="0">
                <a:solidFill>
                  <a:srgbClr val="FF0000"/>
                </a:solidFill>
              </a:rPr>
              <a:t>derecha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&lt;http://commons.wikimedia.org/wiki/File:Salamanca_Plaza_Mayor_por_la_tarde.jpg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árabe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barroco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Modernismo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8" descr="http://upload.wikimedia.org/wikipedia/commons/thumb/b/b5/Fachada_Plaza_Mayor_de_Salamanca.JPG/220px-Fachada_Plaza_Mayor_de_Salamanc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924944"/>
            <a:ext cx="3168352" cy="23762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barroco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foto?</a:t>
            </a:r>
          </a:p>
          <a:p>
            <a:r>
              <a:rPr lang="cs-CZ" dirty="0" err="1" smtClean="0"/>
              <a:t>Nombra</a:t>
            </a:r>
            <a:r>
              <a:rPr lang="cs-CZ" dirty="0" smtClean="0"/>
              <a:t> las </a:t>
            </a:r>
            <a:r>
              <a:rPr lang="cs-CZ" dirty="0" err="1" smtClean="0"/>
              <a:t>características</a:t>
            </a:r>
            <a:r>
              <a:rPr lang="cs-CZ" dirty="0" smtClean="0"/>
              <a:t> </a:t>
            </a:r>
            <a:r>
              <a:rPr lang="cs-CZ" dirty="0" err="1" smtClean="0"/>
              <a:t>típicas</a:t>
            </a:r>
            <a:r>
              <a:rPr lang="cs-CZ" dirty="0" smtClean="0"/>
              <a:t> para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barroco</a:t>
            </a:r>
            <a:endParaRPr lang="cs-CZ" dirty="0" smtClean="0"/>
          </a:p>
          <a:p>
            <a:r>
              <a:rPr lang="cs-CZ" dirty="0" err="1" smtClean="0"/>
              <a:t>Describe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churrigueresco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&lt;http://commons.wikimedia.org/wiki/File:Salamanca_Plaza_Mayor_por_la_tarde.jpg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8" descr="http://upload.wikimedia.org/wikipedia/commons/thumb/b/b5/Fachada_Plaza_Mayor_de_Salamanca.JPG/220px-Fachada_Plaza_Mayor_de_Salamanc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708920"/>
            <a:ext cx="3168352" cy="23762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monumento</a:t>
            </a:r>
            <a:r>
              <a:rPr lang="cs-CZ" sz="2800" dirty="0" smtClean="0">
                <a:solidFill>
                  <a:srgbClr val="FF0000"/>
                </a:solidFill>
              </a:rPr>
              <a:t>. ¿A 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época</a:t>
            </a:r>
            <a:r>
              <a:rPr lang="cs-CZ" sz="2800" dirty="0" smtClean="0">
                <a:solidFill>
                  <a:srgbClr val="FF0000"/>
                </a:solidFill>
              </a:rPr>
              <a:t> de la </a:t>
            </a:r>
            <a:r>
              <a:rPr lang="cs-CZ" sz="2800" dirty="0" err="1" smtClean="0">
                <a:solidFill>
                  <a:srgbClr val="FF0000"/>
                </a:solidFill>
              </a:rPr>
              <a:t>arquitectura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española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pertenece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  <a:r>
              <a:rPr lang="cs-CZ" sz="2800" dirty="0" err="1" smtClean="0">
                <a:solidFill>
                  <a:srgbClr val="FF0000"/>
                </a:solidFill>
              </a:rPr>
              <a:t>Elige</a:t>
            </a:r>
            <a:r>
              <a:rPr lang="cs-CZ" sz="2800" dirty="0" smtClean="0">
                <a:solidFill>
                  <a:srgbClr val="FF0000"/>
                </a:solidFill>
              </a:rPr>
              <a:t> de la oferta a la </a:t>
            </a:r>
            <a:r>
              <a:rPr lang="cs-CZ" sz="2800" dirty="0" err="1" smtClean="0">
                <a:solidFill>
                  <a:srgbClr val="FF0000"/>
                </a:solidFill>
              </a:rPr>
              <a:t>derecha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&lt;http://commons.wikimedia.org/wiki/File:Palacio_Real_de_Madrid_-_03.jpg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neoclásico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gótico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Modernismo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f/fd/Palacio_Real_de_Madrid_-_13.jpg/260px-Palacio_Real_de_Madrid_-_1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924944"/>
            <a:ext cx="3240360" cy="21560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neoclásico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foto?</a:t>
            </a:r>
          </a:p>
          <a:p>
            <a:r>
              <a:rPr lang="cs-CZ" dirty="0" err="1" smtClean="0"/>
              <a:t>Nombra</a:t>
            </a:r>
            <a:r>
              <a:rPr lang="cs-CZ" dirty="0" smtClean="0"/>
              <a:t> las </a:t>
            </a:r>
            <a:r>
              <a:rPr lang="cs-CZ" dirty="0" err="1" smtClean="0"/>
              <a:t>características</a:t>
            </a:r>
            <a:r>
              <a:rPr lang="cs-CZ" dirty="0" smtClean="0"/>
              <a:t> </a:t>
            </a:r>
            <a:r>
              <a:rPr lang="cs-CZ" dirty="0" err="1" smtClean="0"/>
              <a:t>típicas</a:t>
            </a:r>
            <a:r>
              <a:rPr lang="cs-CZ" dirty="0" smtClean="0"/>
              <a:t> para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neoclásico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&lt;http://commons.wikimedia.org/wiki/File:Palacio_Real_de_Madrid_-_03.jpg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f/fd/Palacio_Real_de_Madrid_-_13.jpg/260px-Palacio_Real_de_Madrid_-_13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924944"/>
            <a:ext cx="3240360" cy="21560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monumento</a:t>
            </a:r>
            <a:r>
              <a:rPr lang="cs-CZ" sz="2800" dirty="0" smtClean="0">
                <a:solidFill>
                  <a:srgbClr val="FF0000"/>
                </a:solidFill>
              </a:rPr>
              <a:t>. ¿A 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época</a:t>
            </a:r>
            <a:r>
              <a:rPr lang="cs-CZ" sz="2800" dirty="0" smtClean="0">
                <a:solidFill>
                  <a:srgbClr val="FF0000"/>
                </a:solidFill>
              </a:rPr>
              <a:t> de la </a:t>
            </a:r>
            <a:r>
              <a:rPr lang="cs-CZ" sz="2800" dirty="0" err="1" smtClean="0">
                <a:solidFill>
                  <a:srgbClr val="FF0000"/>
                </a:solidFill>
              </a:rPr>
              <a:t>arquitectura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española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pertenece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  <a:r>
              <a:rPr lang="cs-CZ" sz="2800" dirty="0" err="1" smtClean="0">
                <a:solidFill>
                  <a:srgbClr val="FF0000"/>
                </a:solidFill>
              </a:rPr>
              <a:t>Elige</a:t>
            </a:r>
            <a:r>
              <a:rPr lang="cs-CZ" sz="2800" dirty="0" smtClean="0">
                <a:solidFill>
                  <a:srgbClr val="FF0000"/>
                </a:solidFill>
              </a:rPr>
              <a:t> de la oferta a la </a:t>
            </a:r>
            <a:r>
              <a:rPr lang="cs-CZ" sz="2800" dirty="0" err="1" smtClean="0">
                <a:solidFill>
                  <a:srgbClr val="FF0000"/>
                </a:solidFill>
              </a:rPr>
              <a:t>derecha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&lt;http://en.wikipedia.org/wiki/File:Patio_de_los_Arrayanes.jpg</a:t>
            </a:r>
            <a:r>
              <a:rPr lang="cs-CZ" sz="1000" dirty="0" smtClean="0"/>
              <a:t>&gt;</a:t>
            </a:r>
          </a:p>
          <a:p>
            <a:endParaRPr lang="cs-CZ" sz="20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árabe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gótico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romano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c/c2/Patio_de_los_Arrayanes.jpg/250px-Patio_de_los_Arrayan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132856"/>
            <a:ext cx="2592288" cy="345293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árabe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foto?</a:t>
            </a:r>
          </a:p>
          <a:p>
            <a:r>
              <a:rPr lang="cs-CZ" dirty="0" err="1" smtClean="0"/>
              <a:t>Nombra</a:t>
            </a:r>
            <a:r>
              <a:rPr lang="cs-CZ" dirty="0" smtClean="0"/>
              <a:t> las </a:t>
            </a:r>
            <a:r>
              <a:rPr lang="cs-CZ" dirty="0" err="1" smtClean="0"/>
              <a:t>características</a:t>
            </a:r>
            <a:r>
              <a:rPr lang="cs-CZ" dirty="0" smtClean="0"/>
              <a:t> </a:t>
            </a:r>
            <a:r>
              <a:rPr lang="cs-CZ" dirty="0" err="1" smtClean="0"/>
              <a:t>típicas</a:t>
            </a:r>
            <a:r>
              <a:rPr lang="cs-CZ" dirty="0" smtClean="0"/>
              <a:t> para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árabe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&lt;http://en.wikipedia.org/wiki/File:Patio_de_los_Arrayanes.jpg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c/c2/Patio_de_los_Arrayanes.jpg/250px-Patio_de_los_Arrayan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060848"/>
            <a:ext cx="2592288" cy="345293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¿</a:t>
            </a: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>
                <a:solidFill>
                  <a:srgbClr val="FF0000"/>
                </a:solidFill>
              </a:rPr>
              <a:t> es la </a:t>
            </a:r>
            <a:r>
              <a:rPr lang="cs-CZ" dirty="0" err="1" smtClean="0">
                <a:solidFill>
                  <a:srgbClr val="FF0000"/>
                </a:solidFill>
              </a:rPr>
              <a:t>Alhambra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&lt;http://commons.wikimedia.org/wiki/File:Granada%27s_sunset.jpg</a:t>
            </a:r>
            <a:endParaRPr lang="cs-CZ" sz="1000" dirty="0" smtClean="0"/>
          </a:p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&lt;http://commons.wikimedia.org/wiki/File:AlhambraLionsFountain1Small.jpg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Granada's sunse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2492896"/>
            <a:ext cx="4021721" cy="3024336"/>
          </a:xfrm>
          <a:prstGeom prst="rect">
            <a:avLst/>
          </a:prstGeom>
          <a:noFill/>
        </p:spPr>
      </p:pic>
      <p:pic>
        <p:nvPicPr>
          <p:cNvPr id="7" name="Picture 6" descr="http://upload.wikimedia.org/wikipedia/commons/thumb/6/64/80525560_0eb2c1d54a_o.jpg/220px-80525560_0eb2c1d54a_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2780928"/>
            <a:ext cx="3240360" cy="2430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01608" cy="1143000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otros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ejemplos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del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Arte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árabe</a:t>
            </a:r>
            <a:r>
              <a:rPr lang="cs-CZ" sz="2800" dirty="0" smtClean="0">
                <a:solidFill>
                  <a:srgbClr val="FF0000"/>
                </a:solidFill>
              </a:rPr>
              <a:t>. ¿</a:t>
            </a:r>
            <a:r>
              <a:rPr lang="cs-CZ" sz="2800" dirty="0" err="1" smtClean="0">
                <a:solidFill>
                  <a:srgbClr val="FF0000"/>
                </a:solidFill>
              </a:rPr>
              <a:t>Cómo</a:t>
            </a:r>
            <a:r>
              <a:rPr lang="cs-CZ" sz="2800" dirty="0" smtClean="0">
                <a:solidFill>
                  <a:srgbClr val="FF0000"/>
                </a:solidFill>
              </a:rPr>
              <a:t> se </a:t>
            </a:r>
            <a:r>
              <a:rPr lang="cs-CZ" sz="2800" dirty="0" err="1" smtClean="0">
                <a:solidFill>
                  <a:srgbClr val="FF0000"/>
                </a:solidFill>
              </a:rPr>
              <a:t>llaman</a:t>
            </a:r>
            <a:r>
              <a:rPr lang="cs-CZ" sz="2800" dirty="0" smtClean="0">
                <a:solidFill>
                  <a:srgbClr val="FF0000"/>
                </a:solidFill>
              </a:rPr>
              <a:t>? 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sabes</a:t>
            </a:r>
            <a:r>
              <a:rPr lang="cs-CZ" sz="2800" dirty="0" smtClean="0">
                <a:solidFill>
                  <a:srgbClr val="FF0000"/>
                </a:solidFill>
              </a:rPr>
              <a:t> de </a:t>
            </a:r>
            <a:r>
              <a:rPr lang="cs-CZ" sz="2800" dirty="0" err="1" smtClean="0">
                <a:solidFill>
                  <a:srgbClr val="FF0000"/>
                </a:solidFill>
              </a:rPr>
              <a:t>ellos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&lt;http://commons.wikimedia.org/wiki/File:S%C3%A9ville_-_Giralda.JPG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&lt;http://commons.wikimedia.org/wiki/File:Mosque_Cordoba.jpg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6" descr="Mosque Cordob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2852936"/>
            <a:ext cx="3168352" cy="2379786"/>
          </a:xfrm>
          <a:prstGeom prst="rect">
            <a:avLst/>
          </a:prstGeom>
          <a:noFill/>
        </p:spPr>
      </p:pic>
      <p:pic>
        <p:nvPicPr>
          <p:cNvPr id="7" name="Picture 2" descr="Séville - Girald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1988840"/>
            <a:ext cx="1826037" cy="37738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monumento</a:t>
            </a:r>
            <a:r>
              <a:rPr lang="cs-CZ" sz="2800" dirty="0" smtClean="0">
                <a:solidFill>
                  <a:srgbClr val="FF0000"/>
                </a:solidFill>
              </a:rPr>
              <a:t>. ¿A 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época</a:t>
            </a:r>
            <a:r>
              <a:rPr lang="cs-CZ" sz="2800" dirty="0" smtClean="0">
                <a:solidFill>
                  <a:srgbClr val="FF0000"/>
                </a:solidFill>
              </a:rPr>
              <a:t> de la </a:t>
            </a:r>
            <a:r>
              <a:rPr lang="cs-CZ" sz="2800" dirty="0" err="1" smtClean="0">
                <a:solidFill>
                  <a:srgbClr val="FF0000"/>
                </a:solidFill>
              </a:rPr>
              <a:t>arquitectura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española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pertenece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  <a:r>
              <a:rPr lang="cs-CZ" sz="2800" dirty="0" err="1" smtClean="0">
                <a:solidFill>
                  <a:srgbClr val="FF0000"/>
                </a:solidFill>
              </a:rPr>
              <a:t>Elige</a:t>
            </a:r>
            <a:r>
              <a:rPr lang="cs-CZ" sz="2800" dirty="0" smtClean="0">
                <a:solidFill>
                  <a:srgbClr val="FF0000"/>
                </a:solidFill>
              </a:rPr>
              <a:t> de la oferta a la </a:t>
            </a:r>
            <a:r>
              <a:rPr lang="cs-CZ" sz="2800" dirty="0" err="1" smtClean="0">
                <a:solidFill>
                  <a:srgbClr val="FF0000"/>
                </a:solidFill>
              </a:rPr>
              <a:t>derecha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&lt;http://commons.wikimedia.org/wiki/File:Sagradafamilia-overview.jpg</a:t>
            </a:r>
            <a:r>
              <a:rPr lang="cs-CZ" sz="1000" dirty="0" smtClean="0"/>
              <a:t>&gt;</a:t>
            </a:r>
          </a:p>
          <a:p>
            <a:endParaRPr lang="cs-CZ" sz="28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gótico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Modernismo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barroco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c/c0/Sagradafamilia-overview.jpg/250px-Sagradafamilia-overview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988840"/>
            <a:ext cx="2892321" cy="34707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dirty="0" err="1" smtClean="0">
                <a:solidFill>
                  <a:srgbClr val="FF0000"/>
                </a:solidFill>
              </a:rPr>
              <a:t>Ordena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cronológicamente</a:t>
            </a:r>
            <a:r>
              <a:rPr lang="cs-CZ" sz="3600" dirty="0" smtClean="0">
                <a:solidFill>
                  <a:srgbClr val="FF0000"/>
                </a:solidFill>
              </a:rPr>
              <a:t> las </a:t>
            </a:r>
            <a:r>
              <a:rPr lang="cs-CZ" sz="3600" dirty="0" err="1" smtClean="0">
                <a:solidFill>
                  <a:srgbClr val="FF0000"/>
                </a:solidFill>
              </a:rPr>
              <a:t>épocas</a:t>
            </a:r>
            <a:r>
              <a:rPr lang="cs-CZ" sz="3600" dirty="0" smtClean="0">
                <a:solidFill>
                  <a:srgbClr val="FF0000"/>
                </a:solidFill>
              </a:rPr>
              <a:t> de la </a:t>
            </a:r>
            <a:r>
              <a:rPr lang="cs-CZ" sz="3600" dirty="0" err="1" smtClean="0">
                <a:solidFill>
                  <a:srgbClr val="FF0000"/>
                </a:solidFill>
              </a:rPr>
              <a:t>arquitectura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española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Estilo</a:t>
            </a:r>
            <a:r>
              <a:rPr lang="cs-CZ" dirty="0" smtClean="0"/>
              <a:t> 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……………….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.………………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……………………….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C000"/>
                </a:solidFill>
              </a:rPr>
              <a:t>Modernismo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Arte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romano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Arte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románico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Arte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neoclásico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Arte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árabe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Arte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gótico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Arte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barroco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Estilo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herreriano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Arte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visigótico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Modernismo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foto?</a:t>
            </a:r>
          </a:p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representante </a:t>
            </a:r>
            <a:r>
              <a:rPr lang="cs-CZ" dirty="0" err="1" smtClean="0"/>
              <a:t>máximo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modernismo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&lt;http://commons.wikimedia.org/wiki/File:Sagradafamilia-overview.jpg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c/c0/Sagradafamilia-overview.jpg/250px-Sagradafamilia-overview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988840"/>
            <a:ext cx="2892321" cy="34707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19256" cy="1082384"/>
          </a:xfrm>
        </p:spPr>
        <p:txBody>
          <a:bodyPr>
            <a:noAutofit/>
          </a:bodyPr>
          <a:lstStyle/>
          <a:p>
            <a:pPr algn="ctr"/>
            <a:r>
              <a:rPr lang="cs-CZ" sz="3600" dirty="0" err="1" smtClean="0">
                <a:solidFill>
                  <a:srgbClr val="FF0000"/>
                </a:solidFill>
              </a:rPr>
              <a:t>Mira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otras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obras</a:t>
            </a:r>
            <a:r>
              <a:rPr lang="cs-CZ" sz="3600" dirty="0" smtClean="0">
                <a:solidFill>
                  <a:srgbClr val="FF0000"/>
                </a:solidFill>
              </a:rPr>
              <a:t> de Antoni </a:t>
            </a:r>
            <a:r>
              <a:rPr lang="cs-CZ" sz="3600" dirty="0" err="1" smtClean="0">
                <a:solidFill>
                  <a:srgbClr val="FF0000"/>
                </a:solidFill>
              </a:rPr>
              <a:t>Gaudí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  <a:br>
              <a:rPr lang="cs-CZ" sz="3600" dirty="0" smtClean="0">
                <a:solidFill>
                  <a:srgbClr val="FF0000"/>
                </a:solidFill>
              </a:rPr>
            </a:br>
            <a:r>
              <a:rPr lang="cs-CZ" sz="3600" dirty="0" smtClean="0">
                <a:solidFill>
                  <a:srgbClr val="FF0000"/>
                </a:solidFill>
              </a:rPr>
              <a:t> ¿</a:t>
            </a:r>
            <a:r>
              <a:rPr lang="cs-CZ" sz="3600" dirty="0" err="1" smtClean="0">
                <a:solidFill>
                  <a:srgbClr val="FF0000"/>
                </a:solidFill>
              </a:rPr>
              <a:t>Cómo</a:t>
            </a:r>
            <a:r>
              <a:rPr lang="cs-CZ" sz="3600" dirty="0" smtClean="0">
                <a:solidFill>
                  <a:srgbClr val="FF0000"/>
                </a:solidFill>
              </a:rPr>
              <a:t> se </a:t>
            </a:r>
            <a:r>
              <a:rPr lang="cs-CZ" sz="3600" dirty="0" err="1" smtClean="0">
                <a:solidFill>
                  <a:srgbClr val="FF0000"/>
                </a:solidFill>
              </a:rPr>
              <a:t>llaman</a:t>
            </a:r>
            <a:r>
              <a:rPr lang="cs-CZ" sz="3600" dirty="0" smtClean="0">
                <a:solidFill>
                  <a:srgbClr val="FF0000"/>
                </a:solidFill>
              </a:rPr>
              <a:t>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&lt;http://commons.wikimedia.org/wiki/File:Casabatllo2.jpg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3"/>
              </a:rPr>
              <a:t>&lt;http://commons.wikimedia.org/wiki/File:Casa_Mil%C3%A002.jpg&gt;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f/ff/Casa_Mil%C3%A002.jpg/300px-Casa_Mil%C3%A00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2492896"/>
            <a:ext cx="3600400" cy="2700300"/>
          </a:xfrm>
          <a:prstGeom prst="rect">
            <a:avLst/>
          </a:prstGeom>
          <a:noFill/>
        </p:spPr>
      </p:pic>
      <p:pic>
        <p:nvPicPr>
          <p:cNvPr id="7" name="Picture 2" descr="Casa Batlló">
            <a:hlinkClick r:id="rId6" tooltip="Casa Batlló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1844824"/>
            <a:ext cx="1759756" cy="39330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&lt;http://commons.wikimedia.org/wiki/File:Parcguell.jpg</a:t>
            </a:r>
            <a:r>
              <a:rPr lang="cs-CZ" sz="1000" dirty="0" smtClean="0"/>
              <a:t>&gt;</a:t>
            </a:r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&lt;http://commons.wikimedia.org/wiki/File:Park_G%C3%BCell_-_Viaducto.jpg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7" name="Picture 4" descr="http://upload.wikimedia.org/wikipedia/commons/thumb/a/a6/Parcguell.jpg/300px-Parcgue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852936"/>
            <a:ext cx="3768444" cy="2085207"/>
          </a:xfrm>
          <a:prstGeom prst="rect">
            <a:avLst/>
          </a:prstGeom>
          <a:noFill/>
        </p:spPr>
      </p:pic>
      <p:pic>
        <p:nvPicPr>
          <p:cNvPr id="8" name="Picture 6" descr="http://upload.wikimedia.org/wikipedia/commons/thumb/e/ee/Park_G%C3%BCell_-_Viaducto.jpg/300px-Park_G%C3%BCell_-_Viaduct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636912"/>
            <a:ext cx="3240360" cy="24302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monumento</a:t>
            </a:r>
            <a:r>
              <a:rPr lang="cs-CZ" sz="2800" dirty="0" smtClean="0">
                <a:solidFill>
                  <a:srgbClr val="FF0000"/>
                </a:solidFill>
              </a:rPr>
              <a:t>. ¿A 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época</a:t>
            </a:r>
            <a:r>
              <a:rPr lang="cs-CZ" sz="2800" dirty="0" smtClean="0">
                <a:solidFill>
                  <a:srgbClr val="FF0000"/>
                </a:solidFill>
              </a:rPr>
              <a:t> de la </a:t>
            </a:r>
            <a:r>
              <a:rPr lang="cs-CZ" sz="2800" dirty="0" err="1" smtClean="0">
                <a:solidFill>
                  <a:srgbClr val="FF0000"/>
                </a:solidFill>
              </a:rPr>
              <a:t>arquitectura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española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pertenece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  <a:r>
              <a:rPr lang="cs-CZ" sz="2800" dirty="0" err="1" smtClean="0">
                <a:solidFill>
                  <a:srgbClr val="FF0000"/>
                </a:solidFill>
              </a:rPr>
              <a:t>Elige</a:t>
            </a:r>
            <a:r>
              <a:rPr lang="cs-CZ" sz="2800" dirty="0" smtClean="0">
                <a:solidFill>
                  <a:srgbClr val="FF0000"/>
                </a:solidFill>
              </a:rPr>
              <a:t> de la oferta a la </a:t>
            </a:r>
            <a:r>
              <a:rPr lang="cs-CZ" sz="2800" dirty="0" err="1" smtClean="0">
                <a:solidFill>
                  <a:srgbClr val="FF0000"/>
                </a:solidFill>
              </a:rPr>
              <a:t>derecha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&lt;http://commons.wikimedia.org/wiki/File:San_Juan_de_Ba%C3%B1os_.jpg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romano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visigótico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herreriano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4/42/San_Juan_de_Ba%C3%B1os_.jpg/300px-San_Juan_de_Ba%C3%B1os_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852936"/>
            <a:ext cx="3987858" cy="22863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visigótico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Iglesia</a:t>
            </a:r>
            <a:r>
              <a:rPr lang="cs-CZ" dirty="0" smtClean="0">
                <a:solidFill>
                  <a:srgbClr val="FF0000"/>
                </a:solidFill>
              </a:rPr>
              <a:t> de San Juan de </a:t>
            </a:r>
            <a:r>
              <a:rPr lang="cs-CZ" dirty="0" err="1" smtClean="0">
                <a:solidFill>
                  <a:srgbClr val="FF0000"/>
                </a:solidFill>
              </a:rPr>
              <a:t>Baños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Palencia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&lt;http://commons.wikimedia.org/wiki/File:San_Juan_de_Ba%C3%B1os_.jpg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4/42/San_Juan_de_Ba%C3%B1os_.jpg/300px-San_Juan_de_Ba%C3%B1os_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068960"/>
            <a:ext cx="3987858" cy="22863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monumento</a:t>
            </a:r>
            <a:r>
              <a:rPr lang="cs-CZ" sz="2800" dirty="0" smtClean="0">
                <a:solidFill>
                  <a:srgbClr val="FF0000"/>
                </a:solidFill>
              </a:rPr>
              <a:t>. ¿A 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época</a:t>
            </a:r>
            <a:r>
              <a:rPr lang="cs-CZ" sz="2800" dirty="0" smtClean="0">
                <a:solidFill>
                  <a:srgbClr val="FF0000"/>
                </a:solidFill>
              </a:rPr>
              <a:t> de la </a:t>
            </a:r>
            <a:r>
              <a:rPr lang="cs-CZ" sz="2800" dirty="0" err="1" smtClean="0">
                <a:solidFill>
                  <a:srgbClr val="FF0000"/>
                </a:solidFill>
              </a:rPr>
              <a:t>arquitectura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española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pertenece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  <a:r>
              <a:rPr lang="cs-CZ" sz="2800" dirty="0" err="1" smtClean="0">
                <a:solidFill>
                  <a:srgbClr val="FF0000"/>
                </a:solidFill>
              </a:rPr>
              <a:t>Elige</a:t>
            </a:r>
            <a:r>
              <a:rPr lang="cs-CZ" sz="2800" dirty="0" smtClean="0">
                <a:solidFill>
                  <a:srgbClr val="FF0000"/>
                </a:solidFill>
              </a:rPr>
              <a:t> de la oferta a la </a:t>
            </a:r>
            <a:r>
              <a:rPr lang="cs-CZ" sz="2800" dirty="0" err="1" smtClean="0">
                <a:solidFill>
                  <a:srgbClr val="FF0000"/>
                </a:solidFill>
              </a:rPr>
              <a:t>derecha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&lt;http://commons.wikimedia.org/wiki/File:AcueductoSegovia04.JPG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romano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barroco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árabe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6/63/AcueductoSegovia04.JPG/260px-AcueductoSegovia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852936"/>
            <a:ext cx="2880320" cy="21602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romano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foto?</a:t>
            </a:r>
          </a:p>
          <a:p>
            <a:r>
              <a:rPr lang="cs-CZ" dirty="0" smtClean="0"/>
              <a:t>¿</a:t>
            </a:r>
            <a:r>
              <a:rPr lang="cs-CZ" dirty="0" err="1" smtClean="0"/>
              <a:t>Qué</a:t>
            </a:r>
            <a:r>
              <a:rPr lang="cs-CZ" dirty="0" smtClean="0"/>
              <a:t> ha </a:t>
            </a:r>
            <a:r>
              <a:rPr lang="cs-CZ" dirty="0" err="1" smtClean="0"/>
              <a:t>quedado</a:t>
            </a:r>
            <a:r>
              <a:rPr lang="cs-CZ" dirty="0" smtClean="0"/>
              <a:t> de la </a:t>
            </a:r>
            <a:r>
              <a:rPr lang="cs-CZ" dirty="0" err="1" smtClean="0"/>
              <a:t>época</a:t>
            </a:r>
            <a:r>
              <a:rPr lang="cs-CZ" dirty="0" smtClean="0"/>
              <a:t> </a:t>
            </a:r>
            <a:r>
              <a:rPr lang="cs-CZ" dirty="0" err="1" smtClean="0"/>
              <a:t>romana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península</a:t>
            </a:r>
            <a:r>
              <a:rPr lang="cs-CZ" dirty="0" smtClean="0"/>
              <a:t> </a:t>
            </a:r>
            <a:r>
              <a:rPr lang="cs-CZ" dirty="0" err="1" smtClean="0"/>
              <a:t>ibérica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&lt;http://commons.wikimedia.org/wiki/File:AcueductoSegovia04.JPG</a:t>
            </a:r>
            <a:r>
              <a:rPr lang="cs-CZ" sz="1000" dirty="0" smtClean="0"/>
              <a:t>&gt;</a:t>
            </a:r>
          </a:p>
          <a:p>
            <a:endParaRPr lang="cs-CZ" sz="28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6/63/AcueductoSegovia04.JPG/260px-AcueductoSegovia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24944"/>
            <a:ext cx="2880320" cy="21602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monumento</a:t>
            </a:r>
            <a:r>
              <a:rPr lang="cs-CZ" sz="2800" dirty="0" smtClean="0">
                <a:solidFill>
                  <a:srgbClr val="FF0000"/>
                </a:solidFill>
              </a:rPr>
              <a:t>. ¿A 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época</a:t>
            </a:r>
            <a:r>
              <a:rPr lang="cs-CZ" sz="2800" dirty="0" smtClean="0">
                <a:solidFill>
                  <a:srgbClr val="FF0000"/>
                </a:solidFill>
              </a:rPr>
              <a:t> de la </a:t>
            </a:r>
            <a:r>
              <a:rPr lang="cs-CZ" sz="2800" dirty="0" err="1" smtClean="0">
                <a:solidFill>
                  <a:srgbClr val="FF0000"/>
                </a:solidFill>
              </a:rPr>
              <a:t>arquitectura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española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pertenece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  <a:r>
              <a:rPr lang="cs-CZ" sz="2800" dirty="0" err="1" smtClean="0">
                <a:solidFill>
                  <a:srgbClr val="FF0000"/>
                </a:solidFill>
              </a:rPr>
              <a:t>Elige</a:t>
            </a:r>
            <a:r>
              <a:rPr lang="cs-CZ" sz="2800" dirty="0" smtClean="0">
                <a:solidFill>
                  <a:srgbClr val="FF0000"/>
                </a:solidFill>
              </a:rPr>
              <a:t> de la oferta a la </a:t>
            </a:r>
            <a:r>
              <a:rPr lang="cs-CZ" sz="2800" dirty="0" err="1" smtClean="0">
                <a:solidFill>
                  <a:srgbClr val="FF0000"/>
                </a:solidFill>
              </a:rPr>
              <a:t>derecha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http://commons.wikimedia.org/wiki/File:University_of_Salamanca.jpg</a:t>
            </a:r>
            <a:endParaRPr lang="cs-CZ" sz="10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sz="2800" dirty="0" smtClean="0"/>
          </a:p>
          <a:p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Arte</a:t>
            </a:r>
            <a:r>
              <a:rPr lang="cs-CZ" sz="2800" dirty="0" smtClean="0"/>
              <a:t> </a:t>
            </a:r>
            <a:r>
              <a:rPr lang="cs-CZ" sz="2800" dirty="0" err="1" smtClean="0"/>
              <a:t>románico</a:t>
            </a: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Estilo</a:t>
            </a:r>
            <a:r>
              <a:rPr lang="cs-CZ" sz="2800" dirty="0" smtClean="0"/>
              <a:t> </a:t>
            </a:r>
            <a:r>
              <a:rPr lang="cs-CZ" sz="2800" dirty="0" err="1" smtClean="0"/>
              <a:t>herreriano</a:t>
            </a: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Arte</a:t>
            </a:r>
            <a:r>
              <a:rPr lang="cs-CZ" sz="2800" dirty="0" smtClean="0"/>
              <a:t> </a:t>
            </a:r>
            <a:r>
              <a:rPr lang="cs-CZ" sz="2800" dirty="0" err="1" smtClean="0"/>
              <a:t>gótico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3/30/University_of_Salamanca.jpg/270px-University_of_Salamanc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988840"/>
            <a:ext cx="2736304" cy="39321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gótico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foto?</a:t>
            </a:r>
          </a:p>
          <a:p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construido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utilizado</a:t>
            </a:r>
            <a:r>
              <a:rPr lang="cs-CZ" dirty="0" smtClean="0"/>
              <a:t> </a:t>
            </a:r>
            <a:r>
              <a:rPr lang="cs-CZ" dirty="0" err="1" smtClean="0"/>
              <a:t>solo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España</a:t>
            </a:r>
            <a:r>
              <a:rPr lang="cs-CZ" dirty="0" smtClean="0"/>
              <a:t> - 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Nombra</a:t>
            </a:r>
            <a:r>
              <a:rPr lang="cs-CZ" dirty="0" smtClean="0"/>
              <a:t> las </a:t>
            </a:r>
            <a:r>
              <a:rPr lang="cs-CZ" dirty="0" err="1" smtClean="0"/>
              <a:t>características</a:t>
            </a:r>
            <a:r>
              <a:rPr lang="cs-CZ" dirty="0" smtClean="0"/>
              <a:t> </a:t>
            </a:r>
            <a:r>
              <a:rPr lang="cs-CZ" dirty="0" err="1" smtClean="0"/>
              <a:t>típicas</a:t>
            </a:r>
            <a:r>
              <a:rPr lang="cs-CZ" dirty="0" smtClean="0"/>
              <a:t> para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gótico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http://commons.wikimedia.org/wiki/File:University_of_Salamanca.jpg</a:t>
            </a:r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3/30/University_of_Salamanca.jpg/270px-University_of_Salamanc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988840"/>
            <a:ext cx="2736304" cy="39321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monumento</a:t>
            </a:r>
            <a:r>
              <a:rPr lang="cs-CZ" sz="2800" dirty="0" smtClean="0">
                <a:solidFill>
                  <a:srgbClr val="FF0000"/>
                </a:solidFill>
              </a:rPr>
              <a:t>. ¿A 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época</a:t>
            </a:r>
            <a:r>
              <a:rPr lang="cs-CZ" sz="2800" dirty="0" smtClean="0">
                <a:solidFill>
                  <a:srgbClr val="FF0000"/>
                </a:solidFill>
              </a:rPr>
              <a:t> de la </a:t>
            </a:r>
            <a:r>
              <a:rPr lang="cs-CZ" sz="2800" dirty="0" err="1" smtClean="0">
                <a:solidFill>
                  <a:srgbClr val="FF0000"/>
                </a:solidFill>
              </a:rPr>
              <a:t>arquitectura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española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pertenece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  <a:r>
              <a:rPr lang="cs-CZ" sz="2800" dirty="0" err="1" smtClean="0">
                <a:solidFill>
                  <a:srgbClr val="FF0000"/>
                </a:solidFill>
              </a:rPr>
              <a:t>Elige</a:t>
            </a:r>
            <a:r>
              <a:rPr lang="cs-CZ" sz="2800" dirty="0" smtClean="0">
                <a:solidFill>
                  <a:srgbClr val="FF0000"/>
                </a:solidFill>
              </a:rPr>
              <a:t> de la oferta a la </a:t>
            </a:r>
            <a:r>
              <a:rPr lang="cs-CZ" sz="2800" dirty="0" err="1" smtClean="0">
                <a:solidFill>
                  <a:srgbClr val="FF0000"/>
                </a:solidFill>
              </a:rPr>
              <a:t>derecha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&lt;http://commons.wikimedia.org/wiki/File:Escorial-sur.jpg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Modernismo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herreriano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barroco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7" name="Picture 2" descr="http://upload.wikimedia.org/wikipedia/commons/thumb/a/af/Escorial-sur.jpg/280px-Escorial-sur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492896"/>
            <a:ext cx="4032448" cy="27219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Estilo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herreriano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¿</a:t>
            </a:r>
            <a:r>
              <a:rPr lang="cs-CZ" dirty="0" err="1" smtClean="0"/>
              <a:t>Cómo</a:t>
            </a:r>
            <a:r>
              <a:rPr lang="cs-CZ" dirty="0" smtClean="0"/>
              <a:t>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foto?</a:t>
            </a:r>
          </a:p>
          <a:p>
            <a:r>
              <a:rPr lang="cs-CZ" dirty="0" err="1" smtClean="0"/>
              <a:t>Nombra</a:t>
            </a:r>
            <a:r>
              <a:rPr lang="cs-CZ" dirty="0" smtClean="0"/>
              <a:t> las </a:t>
            </a:r>
            <a:r>
              <a:rPr lang="cs-CZ" dirty="0" err="1" smtClean="0"/>
              <a:t>características</a:t>
            </a:r>
            <a:r>
              <a:rPr lang="cs-CZ" dirty="0" smtClean="0"/>
              <a:t> </a:t>
            </a:r>
            <a:r>
              <a:rPr lang="cs-CZ" dirty="0" err="1" smtClean="0"/>
              <a:t>típicas</a:t>
            </a:r>
            <a:r>
              <a:rPr lang="cs-CZ" dirty="0" smtClean="0"/>
              <a:t> para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herreriano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&lt;http://commons.wikimedia.org/wiki/File:Escorial-sur.jpg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a/af/Escorial-sur.jpg/280px-Escorial-sur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492896"/>
            <a:ext cx="4032448" cy="27219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Mira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monumento</a:t>
            </a:r>
            <a:r>
              <a:rPr lang="cs-CZ" sz="2800" dirty="0" smtClean="0">
                <a:solidFill>
                  <a:srgbClr val="FF0000"/>
                </a:solidFill>
              </a:rPr>
              <a:t>. ¿A 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época</a:t>
            </a:r>
            <a:r>
              <a:rPr lang="cs-CZ" sz="2800" dirty="0" smtClean="0">
                <a:solidFill>
                  <a:srgbClr val="FF0000"/>
                </a:solidFill>
              </a:rPr>
              <a:t> de la </a:t>
            </a:r>
            <a:r>
              <a:rPr lang="cs-CZ" sz="2800" dirty="0" err="1" smtClean="0">
                <a:solidFill>
                  <a:srgbClr val="FF0000"/>
                </a:solidFill>
              </a:rPr>
              <a:t>arquitectura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española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pertenece</a:t>
            </a:r>
            <a:r>
              <a:rPr lang="cs-CZ" sz="2800" dirty="0" smtClean="0">
                <a:solidFill>
                  <a:srgbClr val="FF0000"/>
                </a:solidFill>
              </a:rPr>
              <a:t>? </a:t>
            </a:r>
            <a:r>
              <a:rPr lang="cs-CZ" sz="2800" dirty="0" err="1" smtClean="0">
                <a:solidFill>
                  <a:srgbClr val="FF0000"/>
                </a:solidFill>
              </a:rPr>
              <a:t>Elige</a:t>
            </a:r>
            <a:r>
              <a:rPr lang="cs-CZ" sz="2800" dirty="0" smtClean="0">
                <a:solidFill>
                  <a:srgbClr val="FF0000"/>
                </a:solidFill>
              </a:rPr>
              <a:t> de la oferta a la </a:t>
            </a:r>
            <a:r>
              <a:rPr lang="cs-CZ" sz="2800" dirty="0" err="1" smtClean="0">
                <a:solidFill>
                  <a:srgbClr val="FF0000"/>
                </a:solidFill>
              </a:rPr>
              <a:t>derecha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&lt;http://commons.wikimedia.org/wiki/File:Sto_Dom_de_Sil-0.JPG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visigótico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neoclásico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románico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Sto Dom de Sil-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348880"/>
            <a:ext cx="4104456" cy="30865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</TotalTime>
  <Words>1321</Words>
  <Application>Microsoft Office PowerPoint</Application>
  <PresentationFormat>Předvádění na obrazovce (4:3)</PresentationFormat>
  <Paragraphs>758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Tok</vt:lpstr>
      <vt:lpstr> ARQUITECTURA ESPAÑOLA – REPASO</vt:lpstr>
      <vt:lpstr>Ordena cronológicamente las épocas de la arquitectura española</vt:lpstr>
      <vt:lpstr>Mira este monumento. ¿A qué época de la arquitectura española pertenece? Elige de la oferta a la derecha.</vt:lpstr>
      <vt:lpstr>Arte romano</vt:lpstr>
      <vt:lpstr>Mira este monumento. ¿A qué época de la arquitectura española pertenece? Elige de la oferta a la derecha.</vt:lpstr>
      <vt:lpstr>Arte gótico</vt:lpstr>
      <vt:lpstr>Mira este monumento. ¿A qué época de la arquitectura española pertenece? Elige de la oferta a la derecha.</vt:lpstr>
      <vt:lpstr>Estilo herreriano</vt:lpstr>
      <vt:lpstr>Mira este monumento. ¿A qué época de la arquitectura española pertenece? Elige de la oferta a la derecha.</vt:lpstr>
      <vt:lpstr>Arte románico</vt:lpstr>
      <vt:lpstr>Mira este monumento. ¿A qué época de la arquitectura española pertenece? Elige de la oferta a la derecha.</vt:lpstr>
      <vt:lpstr>Arte barroco</vt:lpstr>
      <vt:lpstr>Mira este monumento. ¿A qué época de la arquitectura española pertenece? Elige de la oferta a la derecha.</vt:lpstr>
      <vt:lpstr>Arte neoclásico</vt:lpstr>
      <vt:lpstr>Mira este monumento. ¿A qué época de la arquitectura española pertenece? Elige de la oferta a la derecha.</vt:lpstr>
      <vt:lpstr>Arte árabe</vt:lpstr>
      <vt:lpstr>¿Qué es la Alhambra?</vt:lpstr>
      <vt:lpstr>Mira otros ejemplos del Arte árabe. ¿Cómo se llaman? ¿Qué sabes de ellos?</vt:lpstr>
      <vt:lpstr>Mira este monumento. ¿A qué época de la arquitectura española pertenece? Elige de la oferta a la derecha.</vt:lpstr>
      <vt:lpstr>Modernismo</vt:lpstr>
      <vt:lpstr>Mira otras obras de Antoni Gaudí.  ¿Cómo se llaman?</vt:lpstr>
      <vt:lpstr>Prezentace aplikace PowerPoint</vt:lpstr>
      <vt:lpstr>Mira este monumento. ¿A qué época de la arquitectura española pertenece? Elige de la oferta a la derecha.</vt:lpstr>
      <vt:lpstr>Arte visigótico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40</cp:revision>
  <dcterms:created xsi:type="dcterms:W3CDTF">2012-09-18T04:01:33Z</dcterms:created>
  <dcterms:modified xsi:type="dcterms:W3CDTF">2013-06-10T10:39:12Z</dcterms:modified>
</cp:coreProperties>
</file>