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>
        <p:scale>
          <a:sx n="94" d="100"/>
          <a:sy n="94" d="100"/>
        </p:scale>
        <p:origin x="-90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diamond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uggenheim-bilbao-jan05.jpg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commons.wikimedia.org/wiki/File:Hondarribia_etxeak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Guggenheim-bilbao-jan05.jp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//commons.wikimedia.org/wiki/File:Hondarribia_etxeak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en.wikipedia.org/wiki/File:PicassoGuernica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Localizaci%C3%B3n_de_La_Rioja.svg&amp;page=1" TargetMode="External"/><Relationship Id="rId2" Type="http://schemas.openxmlformats.org/officeDocument/2006/relationships/hyperlink" Target="http://commons.wikimedia.org/w/index.php?title=File:Localizaci%C3%B3n_de_La_Rioja.svg&amp;page=1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hyperlink" Target="//commons.wikimedia.org/wiki/File:Sanmillan.012.jpg" TargetMode="Externa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Localizaci%C3%B3n_de_Navarra.svg&amp;page=1" TargetMode="External"/><Relationship Id="rId2" Type="http://schemas.openxmlformats.org/officeDocument/2006/relationships/hyperlink" Target="http://commons.wikimedia.org/w/index.php?title=File:Localizaci%C3%B3n_de_Navarra.svg&amp;page=1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5" Type="http://schemas.openxmlformats.org/officeDocument/2006/relationships/hyperlink" Target="//commons.wikimedia.org/wiki/File:Encierro_de_Cu%C3%A9llar_en_la_calle_de_las_Parras_(2010).jpg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Localizaci%C3%B3n_de_Arag%C3%B3n.svg&amp;page=1" TargetMode="External"/><Relationship Id="rId2" Type="http://schemas.openxmlformats.org/officeDocument/2006/relationships/hyperlink" Target="http://commons.wikimedia.org/w/index.php?title=File:Localizaci%C3%B3n_de_Arag%C3%B3n.svg&amp;page=1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jpeg"/><Relationship Id="rId5" Type="http://schemas.openxmlformats.org/officeDocument/2006/relationships/hyperlink" Target="//commons.wikimedia.org/wiki/File:Zaragoza_shel.JPG" TargetMode="Externa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ocalizaci%C3%B3n_de_Castilla_y_Le%C3%B3n.svg" TargetMode="External"/><Relationship Id="rId2" Type="http://schemas.openxmlformats.org/officeDocument/2006/relationships/hyperlink" Target="http://commons.wikimedia.org/wiki/File:Localizaci%C3%B3n_de_Castilla_y_Le%C3%B3n.sv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enhalba0505.jpg" TargetMode="External"/><Relationship Id="rId7" Type="http://schemas.openxmlformats.org/officeDocument/2006/relationships/image" Target="../media/image22.jpeg"/><Relationship Id="rId2" Type="http://schemas.openxmlformats.org/officeDocument/2006/relationships/hyperlink" Target="http://commons.wikimedia.org/wiki/File:IMG_Toros_de_Guisando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Penhalba0505.jpg" TargetMode="External"/><Relationship Id="rId5" Type="http://schemas.openxmlformats.org/officeDocument/2006/relationships/image" Target="../media/image21.jpeg"/><Relationship Id="rId4" Type="http://schemas.openxmlformats.org/officeDocument/2006/relationships/hyperlink" Target="//commons.wikimedia.org/wiki/File:Toros_de_Guisando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Cid.jpg" TargetMode="External"/><Relationship Id="rId7" Type="http://schemas.openxmlformats.org/officeDocument/2006/relationships/image" Target="../media/image24.jpeg"/><Relationship Id="rId2" Type="http://schemas.openxmlformats.org/officeDocument/2006/relationships/hyperlink" Target="http://es.wikipedia.org/wiki/Pante%C3%B3n_de_reyes_de_San_Isidoro_de_Le%C3%B3n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ElCid.jpg" TargetMode="External"/><Relationship Id="rId5" Type="http://schemas.openxmlformats.org/officeDocument/2006/relationships/image" Target="../media/image23.jpeg"/><Relationship Id="rId4" Type="http://schemas.openxmlformats.org/officeDocument/2006/relationships/hyperlink" Target="//commons.wikimedia.org/wiki/File:Pante%C3%B3nSanIsidoroLe%C3%B3n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cueducto2_Lou.jpg" TargetMode="External"/><Relationship Id="rId7" Type="http://schemas.openxmlformats.org/officeDocument/2006/relationships/image" Target="../media/image26.jpeg"/><Relationship Id="rId2" Type="http://schemas.openxmlformats.org/officeDocument/2006/relationships/hyperlink" Target="http://commons.wikimedia.org/wiki/File:AcueductoSegovi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AcueductoSegovia.jpg" TargetMode="External"/><Relationship Id="rId5" Type="http://schemas.openxmlformats.org/officeDocument/2006/relationships/image" Target="../media/image25.jpeg"/><Relationship Id="rId4" Type="http://schemas.openxmlformats.org/officeDocument/2006/relationships/hyperlink" Target="//commons.wikimedia.org/wiki/File:AcueductoSegovia04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University_of_Salamanca.jpg" TargetMode="External"/><Relationship Id="rId7" Type="http://schemas.openxmlformats.org/officeDocument/2006/relationships/image" Target="../media/image28.jpeg"/><Relationship Id="rId2" Type="http://schemas.openxmlformats.org/officeDocument/2006/relationships/hyperlink" Target="http://commons.wikimedia.org/wiki/File:Center_of_the_plaza_mayor_salamanc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University_of_Salamanca.jpg" TargetMode="External"/><Relationship Id="rId5" Type="http://schemas.openxmlformats.org/officeDocument/2006/relationships/image" Target="../media/image27.jpeg"/><Relationship Id="rId4" Type="http://schemas.openxmlformats.org/officeDocument/2006/relationships/hyperlink" Target="//commons.wikimedia.org/wiki/File:Center_of_the_plaza_mayor_salamanca.JP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laza-mayor-salamanco.jpg" TargetMode="External"/><Relationship Id="rId7" Type="http://schemas.openxmlformats.org/officeDocument/2006/relationships/image" Target="../media/image30.jpeg"/><Relationship Id="rId2" Type="http://schemas.openxmlformats.org/officeDocument/2006/relationships/hyperlink" Target="http://commons.wikimedia.org/wiki/File:Panor%C3%A1mica_Plaza_Mayor_Noche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Plaza-mayor-salamanco.jpg" TargetMode="External"/><Relationship Id="rId5" Type="http://schemas.openxmlformats.org/officeDocument/2006/relationships/image" Target="../media/image29.jpeg"/><Relationship Id="rId4" Type="http://schemas.openxmlformats.org/officeDocument/2006/relationships/hyperlink" Target="//commons.wikimedia.org/wiki/File:Panor%C3%A1mica_Plaza_Mayor_Noche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House_of_the_shells_in_Salamanca.jpg" TargetMode="External"/><Relationship Id="rId2" Type="http://schemas.openxmlformats.org/officeDocument/2006/relationships/hyperlink" Target="http://commons.wikimedia.org/wiki/File:House_of_the_shells_in_Salamanca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mpo_de_Criptana_Molinos_de_Viento_1.jpg" TargetMode="External"/><Relationship Id="rId7" Type="http://schemas.openxmlformats.org/officeDocument/2006/relationships/image" Target="../media/image33.jpeg"/><Relationship Id="rId2" Type="http://schemas.openxmlformats.org/officeDocument/2006/relationships/hyperlink" Target="http://commons.wikimedia.org/wiki/File:Localizaci%C3%B3n_de_Castilla-La_Mancha.sv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ampo_de_Criptana_Molinos_de_Viento_1.jpg" TargetMode="External"/><Relationship Id="rId5" Type="http://schemas.openxmlformats.org/officeDocument/2006/relationships/image" Target="../media/image32.png"/><Relationship Id="rId4" Type="http://schemas.openxmlformats.org/officeDocument/2006/relationships/hyperlink" Target="//commons.wikimedia.org/wiki/File:Localizaci%C3%B3n_de_Castilla-La_Mancha.svg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hyperlink" Target="http://upload.wikimedia.org/wikipedia/commons/1/12/Meseta_herd.jpg" TargetMode="External"/><Relationship Id="rId7" Type="http://schemas.openxmlformats.org/officeDocument/2006/relationships/hyperlink" Target="//upload.wikimedia.org/wikipedia/commons/1/12/Meseta_herd.jpg" TargetMode="External"/><Relationship Id="rId2" Type="http://schemas.openxmlformats.org/officeDocument/2006/relationships/hyperlink" Target="http://commons.wikimedia.org/wiki/File:Casacolgantecuenc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jpeg"/><Relationship Id="rId5" Type="http://schemas.openxmlformats.org/officeDocument/2006/relationships/hyperlink" Target="//commons.wikimedia.org/wiki/File:Casacolgantecuenca.jpg" TargetMode="External"/><Relationship Id="rId4" Type="http://schemas.openxmlformats.org/officeDocument/2006/relationships/hyperlink" Target="http://commons.wikimedia.org/wiki/File:LA_MANCHA_CONSUEGRA.jpg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lcazar_San_Juan_Quijote_Sancho_JMM.jpg" TargetMode="External"/><Relationship Id="rId7" Type="http://schemas.openxmlformats.org/officeDocument/2006/relationships/image" Target="../media/image37.jpeg"/><Relationship Id="rId2" Type="http://schemas.openxmlformats.org/officeDocument/2006/relationships/hyperlink" Target="http://commons.wikimedia.org/wiki/File:Las_Tablas_de_Daimiel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Alcazar_San_Juan_Quijote_Sancho_JMM.jpg" TargetMode="External"/><Relationship Id="rId5" Type="http://schemas.openxmlformats.org/officeDocument/2006/relationships/image" Target="../media/image36.jpeg"/><Relationship Id="rId4" Type="http://schemas.openxmlformats.org/officeDocument/2006/relationships/hyperlink" Target="//commons.wikimedia.org/wiki/File:Las_Tablas_de_Daimiel.jp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ocalizaci%C3%B3n_de_la_Comunidad_de_Madrid.svg" TargetMode="External"/><Relationship Id="rId2" Type="http://schemas.openxmlformats.org/officeDocument/2006/relationships/hyperlink" Target="http://commons.wikimedia.org/wiki/File:Localizaci%C3%B3n_de_la_Comunidad_de_Madrid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Comunidad_aut%C3%B3nom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Comunidades_aut%C3%B3nomas_de_Espa%C3%B1a.svg&amp;page=1" TargetMode="External"/><Relationship Id="rId2" Type="http://schemas.openxmlformats.org/officeDocument/2006/relationships/hyperlink" Target="http://commons.wikimedia.org/w/index.php?title=File:Comunidades_aut%C3%B3nomas_de_Espa%C3%B1a.svg&amp;pag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Localizaci%C3%B3n_de_Galicia.svg&amp;page=1" TargetMode="External"/><Relationship Id="rId2" Type="http://schemas.openxmlformats.org/officeDocument/2006/relationships/hyperlink" Target="http://commons.wikimedia.org/w/index.php?title=File:Localizaci%C3%B3n_de_Galicia.svg&amp;page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Bas%C3%ADlica_de_Santiago_02.JPG" TargetMode="External"/><Relationship Id="rId2" Type="http://schemas.openxmlformats.org/officeDocument/2006/relationships/hyperlink" Target="http://commons.wikimedia.org/wiki/File:Bas%C3%ADlica_de_Santiago_02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Localizaci%C3%B3n_de_Asturias.svg&amp;page=1" TargetMode="External"/><Relationship Id="rId2" Type="http://schemas.openxmlformats.org/officeDocument/2006/relationships/hyperlink" Target="http://shutterstock.7eer.net/c/39150/43068/1305?u=http://www.shutterstock.com/pic.mhtml?id=110110985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hyperlink" Target="//commons.wikimedia.org/wiki/File:Playa_de_poniente.jpg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echo_de_Altamira_(replica)-Museo_Arqueol%C3%B3gico_Nacional.jpg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commons.wikimedia.org/w/index.php?title=File:Localizaci%C3%B3n_de_Cantabria.svg&amp;page=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Techo_de_Altamira_(replica)-Museo_Arqueol%C3%B3gico_Nacional.jpg" TargetMode="External"/><Relationship Id="rId5" Type="http://schemas.openxmlformats.org/officeDocument/2006/relationships/image" Target="../media/image8.png"/><Relationship Id="rId4" Type="http://schemas.openxmlformats.org/officeDocument/2006/relationships/hyperlink" Target="//commons.wikimedia.org/w/index.php?title=File:Localizaci%C3%B3n_de_Cantabria.svg&amp;page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Localizaci%C3%B3n_del_Pa%C3%ADs_Vasco.svg&amp;page=1" TargetMode="External"/><Relationship Id="rId2" Type="http://schemas.openxmlformats.org/officeDocument/2006/relationships/hyperlink" Target="http://commons.wikimedia.org/w/index.php?title=File:Localizac%C3%B3n_del_Pa%C3%ADs_Vasco.svg&amp;page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err="1" smtClean="0"/>
              <a:t>Comunidades</a:t>
            </a:r>
            <a:r>
              <a:rPr lang="cs-CZ" sz="4800" dirty="0" smtClean="0"/>
              <a:t> </a:t>
            </a:r>
            <a:r>
              <a:rPr lang="cs-CZ" sz="4800" dirty="0" err="1" smtClean="0"/>
              <a:t>autónomas</a:t>
            </a:r>
            <a:r>
              <a:rPr lang="cs-CZ" sz="4800" dirty="0" smtClean="0"/>
              <a:t> – </a:t>
            </a:r>
            <a:br>
              <a:rPr lang="cs-CZ" sz="4800" dirty="0" smtClean="0"/>
            </a:br>
            <a:r>
              <a:rPr lang="cs-CZ" sz="4800" dirty="0" err="1" smtClean="0"/>
              <a:t>el</a:t>
            </a:r>
            <a:r>
              <a:rPr lang="cs-CZ" sz="4800" dirty="0" smtClean="0"/>
              <a:t> </a:t>
            </a:r>
            <a:r>
              <a:rPr lang="cs-CZ" sz="4800" dirty="0" err="1" smtClean="0"/>
              <a:t>norte</a:t>
            </a:r>
            <a:r>
              <a:rPr lang="cs-CZ" sz="4800" dirty="0" smtClean="0"/>
              <a:t> y </a:t>
            </a:r>
            <a:r>
              <a:rPr lang="cs-CZ" sz="4800" dirty="0" err="1" smtClean="0"/>
              <a:t>el</a:t>
            </a:r>
            <a:r>
              <a:rPr lang="cs-CZ" sz="4800" dirty="0" smtClean="0"/>
              <a:t> </a:t>
            </a:r>
            <a:r>
              <a:rPr lang="cs-CZ" sz="4800" dirty="0" err="1" smtClean="0"/>
              <a:t>centro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850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			zemí	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248" y="379755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Casas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típicas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vascas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&lt;http://commons.wikimedia.org/wiki/File:Hondarribia_etxeak.jpg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Museo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Guggenheim</a:t>
            </a:r>
            <a:r>
              <a:rPr lang="cs-CZ" dirty="0" smtClean="0">
                <a:solidFill>
                  <a:srgbClr val="FFFF00"/>
                </a:solidFill>
              </a:rPr>
              <a:t> Bilbao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200" dirty="0" smtClean="0"/>
              <a:t>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&lt;http://commons.wikimedia.org/wiki/File:Guggenheim-bilbao-jan05.jpg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2530" name="Picture 2" descr="http://upload.wikimedia.org/wikipedia/commons/thumb/3/37/Hondarribia_etxeak.jpg/250px-Hondarribia_etxea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780928"/>
            <a:ext cx="3024336" cy="2709806"/>
          </a:xfrm>
          <a:prstGeom prst="rect">
            <a:avLst/>
          </a:prstGeom>
          <a:noFill/>
        </p:spPr>
      </p:pic>
      <p:pic>
        <p:nvPicPr>
          <p:cNvPr id="22532" name="Picture 4" descr="Museo Guggenheim Bilbao">
            <a:hlinkClick r:id="rId6" tooltip="Museo Guggenheim Bilbao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2852936"/>
            <a:ext cx="4256470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err="1" smtClean="0"/>
              <a:t>un</a:t>
            </a:r>
            <a:r>
              <a:rPr lang="cs-CZ" dirty="0" smtClean="0"/>
              <a:t> pueblo </a:t>
            </a:r>
            <a:r>
              <a:rPr lang="cs-CZ" dirty="0" err="1" smtClean="0"/>
              <a:t>bombardeado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26 de </a:t>
            </a:r>
            <a:r>
              <a:rPr lang="cs-CZ" dirty="0" err="1" smtClean="0"/>
              <a:t>abril</a:t>
            </a:r>
            <a:r>
              <a:rPr lang="cs-CZ" dirty="0" smtClean="0"/>
              <a:t> de 1937 </a:t>
            </a:r>
            <a:r>
              <a:rPr lang="cs-CZ" dirty="0" err="1" smtClean="0"/>
              <a:t>durante</a:t>
            </a:r>
            <a:r>
              <a:rPr lang="cs-CZ" dirty="0" smtClean="0"/>
              <a:t> la </a:t>
            </a:r>
            <a:r>
              <a:rPr lang="cs-CZ" dirty="0" err="1" smtClean="0"/>
              <a:t>Guerra</a:t>
            </a:r>
            <a:r>
              <a:rPr lang="cs-CZ" dirty="0" smtClean="0"/>
              <a:t> Civil </a:t>
            </a:r>
            <a:r>
              <a:rPr lang="cs-CZ" dirty="0" err="1" smtClean="0"/>
              <a:t>Española</a:t>
            </a:r>
            <a:endParaRPr lang="cs-CZ" dirty="0" smtClean="0"/>
          </a:p>
          <a:p>
            <a:r>
              <a:rPr lang="cs-CZ" dirty="0" err="1" smtClean="0"/>
              <a:t>Pintado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Pablo</a:t>
            </a:r>
            <a:r>
              <a:rPr lang="cs-CZ" dirty="0" smtClean="0"/>
              <a:t> Picasso </a:t>
            </a:r>
            <a:r>
              <a:rPr lang="cs-CZ" dirty="0" err="1" smtClean="0"/>
              <a:t>en</a:t>
            </a:r>
            <a:r>
              <a:rPr lang="cs-CZ" dirty="0" smtClean="0"/>
              <a:t> 1937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reacción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bombardeo</a:t>
            </a:r>
            <a:r>
              <a:rPr lang="cs-CZ" dirty="0" smtClean="0"/>
              <a:t> de </a:t>
            </a:r>
            <a:r>
              <a:rPr lang="cs-CZ" dirty="0" err="1" smtClean="0"/>
              <a:t>Guernica</a:t>
            </a:r>
            <a:endParaRPr lang="cs-CZ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&lt;http://en.wikipedia.org/wiki/File:PicassoGuernica.jpg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pPr>
              <a:buNone/>
            </a:pPr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4294967295"/>
          </p:nvPr>
        </p:nvSpPr>
        <p:spPr>
          <a:xfrm>
            <a:off x="0" y="1855788"/>
            <a:ext cx="4040188" cy="658812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Guernica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4294967295"/>
          </p:nvPr>
        </p:nvSpPr>
        <p:spPr>
          <a:xfrm>
            <a:off x="5105400" y="1920875"/>
            <a:ext cx="4038600" cy="443388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</p:txBody>
      </p:sp>
      <p:pic>
        <p:nvPicPr>
          <p:cNvPr id="23554" name="Picture 2" descr="http://upload.wikimedia.org/wikipedia/en/thumb/7/74/PicassoGuernica.jpg/350px-PicassoGuern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933056"/>
            <a:ext cx="3921454" cy="17590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Rioja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- </a:t>
            </a:r>
            <a:r>
              <a:rPr lang="cs-CZ" dirty="0" err="1" smtClean="0">
                <a:solidFill>
                  <a:srgbClr val="FF0000"/>
                </a:solidFill>
              </a:rPr>
              <a:t>Logroño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de las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pequeñas</a:t>
            </a:r>
            <a:endParaRPr lang="cs-CZ" dirty="0" smtClean="0"/>
          </a:p>
          <a:p>
            <a:r>
              <a:rPr lang="cs-CZ" dirty="0" err="1" smtClean="0"/>
              <a:t>Famosa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vinos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Monasterio</a:t>
            </a:r>
            <a:r>
              <a:rPr lang="cs-CZ" dirty="0" smtClean="0"/>
              <a:t> de San </a:t>
            </a:r>
            <a:r>
              <a:rPr lang="cs-CZ" dirty="0" err="1" smtClean="0"/>
              <a:t>Millán</a:t>
            </a:r>
            <a:r>
              <a:rPr lang="cs-CZ" dirty="0" smtClean="0"/>
              <a:t> de la </a:t>
            </a:r>
            <a:r>
              <a:rPr lang="cs-CZ" dirty="0" err="1" smtClean="0"/>
              <a:t>Cogolla</a:t>
            </a:r>
            <a:r>
              <a:rPr lang="cs-CZ" dirty="0" smtClean="0"/>
              <a:t> – </a:t>
            </a:r>
            <a:r>
              <a:rPr lang="cs-CZ" dirty="0" err="1" smtClean="0"/>
              <a:t>aparecieron</a:t>
            </a:r>
            <a:r>
              <a:rPr lang="cs-CZ" dirty="0" smtClean="0"/>
              <a:t> los </a:t>
            </a:r>
            <a:r>
              <a:rPr lang="cs-CZ" dirty="0" err="1" smtClean="0"/>
              <a:t>primeros</a:t>
            </a:r>
            <a:r>
              <a:rPr lang="cs-CZ" dirty="0" smtClean="0"/>
              <a:t> </a:t>
            </a:r>
            <a:r>
              <a:rPr lang="cs-CZ" dirty="0" err="1" smtClean="0"/>
              <a:t>textos</a:t>
            </a:r>
            <a:r>
              <a:rPr lang="cs-CZ" dirty="0" smtClean="0"/>
              <a:t> </a:t>
            </a:r>
            <a:r>
              <a:rPr lang="cs-CZ" dirty="0" err="1" smtClean="0"/>
              <a:t>escritos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lengua</a:t>
            </a:r>
            <a:r>
              <a:rPr lang="cs-CZ" dirty="0" smtClean="0"/>
              <a:t> </a:t>
            </a:r>
            <a:r>
              <a:rPr lang="cs-CZ" dirty="0" err="1" smtClean="0"/>
              <a:t>castellana</a:t>
            </a:r>
            <a:endParaRPr lang="cs-CZ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&lt;http://commons.wikimedia.org/w/index.php?title=File:Localizaci%C3%B3n_de_La_Rioja.svg&amp;page=1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&lt;http://commons.wikimedia.org/wiki/File:Sanmillan.012.jpg&gt;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 sz="1000" dirty="0" smtClean="0">
              <a:hlinkClick r:id="rId2"/>
            </a:endParaRPr>
          </a:p>
          <a:p>
            <a:pPr algn="ctr"/>
            <a:r>
              <a:rPr lang="cs-CZ" sz="2400" dirty="0" smtClean="0">
                <a:solidFill>
                  <a:srgbClr val="FFFF00"/>
                </a:solidFill>
              </a:rPr>
              <a:t>El </a:t>
            </a:r>
            <a:r>
              <a:rPr lang="cs-CZ" sz="2400" dirty="0" err="1" smtClean="0">
                <a:solidFill>
                  <a:srgbClr val="FFFF00"/>
                </a:solidFill>
              </a:rPr>
              <a:t>Monasterio</a:t>
            </a:r>
            <a:r>
              <a:rPr lang="cs-CZ" sz="2400" dirty="0" smtClean="0">
                <a:solidFill>
                  <a:srgbClr val="FFFF00"/>
                </a:solidFill>
              </a:rPr>
              <a:t> de San </a:t>
            </a:r>
            <a:r>
              <a:rPr lang="cs-CZ" sz="2400" dirty="0" err="1" smtClean="0">
                <a:solidFill>
                  <a:srgbClr val="FFFF00"/>
                </a:solidFill>
              </a:rPr>
              <a:t>Millán</a:t>
            </a:r>
            <a:r>
              <a:rPr lang="cs-CZ" sz="2400" dirty="0" smtClean="0">
                <a:solidFill>
                  <a:srgbClr val="FFFF00"/>
                </a:solidFill>
              </a:rPr>
              <a:t> de la </a:t>
            </a:r>
            <a:r>
              <a:rPr lang="cs-CZ" sz="2400" dirty="0" err="1" smtClean="0">
                <a:solidFill>
                  <a:srgbClr val="FFFF00"/>
                </a:solidFill>
              </a:rPr>
              <a:t>Cogolla</a:t>
            </a:r>
            <a:endParaRPr lang="cs-CZ" sz="2400" dirty="0" smtClean="0">
              <a:solidFill>
                <a:srgbClr val="FFFF00"/>
              </a:solidFill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cs-CZ" sz="1600" dirty="0" err="1" smtClean="0"/>
              <a:t>Descrito</a:t>
            </a:r>
            <a:r>
              <a:rPr lang="cs-CZ" sz="1600" dirty="0" smtClean="0"/>
              <a:t> </a:t>
            </a:r>
            <a:r>
              <a:rPr lang="cs-CZ" sz="1600" dirty="0" err="1" smtClean="0"/>
              <a:t>en</a:t>
            </a:r>
            <a:r>
              <a:rPr lang="cs-CZ" sz="1600" dirty="0" smtClean="0"/>
              <a:t> </a:t>
            </a:r>
            <a:r>
              <a:rPr lang="cs-CZ" sz="1600" i="1" dirty="0" smtClean="0"/>
              <a:t>la Lista </a:t>
            </a:r>
            <a:r>
              <a:rPr lang="cs-CZ" sz="1600" i="1" dirty="0" err="1" smtClean="0"/>
              <a:t>del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Patrimonio</a:t>
            </a:r>
            <a:r>
              <a:rPr lang="cs-CZ" sz="1600" i="1" dirty="0" smtClean="0"/>
              <a:t> de la </a:t>
            </a:r>
            <a:r>
              <a:rPr lang="cs-CZ" sz="1600" i="1" dirty="0" err="1" smtClean="0"/>
              <a:t>Humanidad</a:t>
            </a:r>
            <a:endParaRPr lang="cs-CZ" sz="1600" i="1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5602" name="Picture 2" descr="Localización de La Rioja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764704"/>
            <a:ext cx="1428750" cy="1076326"/>
          </a:xfrm>
          <a:prstGeom prst="rect">
            <a:avLst/>
          </a:prstGeom>
          <a:noFill/>
        </p:spPr>
      </p:pic>
      <p:pic>
        <p:nvPicPr>
          <p:cNvPr id="25604" name="Picture 4" descr="Sanmillan.012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3573016"/>
            <a:ext cx="2160240" cy="28774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Navarra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Pamplona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región </a:t>
            </a:r>
            <a:r>
              <a:rPr lang="cs-CZ" dirty="0" err="1" smtClean="0"/>
              <a:t>agrícola</a:t>
            </a:r>
            <a:r>
              <a:rPr lang="cs-CZ" dirty="0" smtClean="0"/>
              <a:t> e </a:t>
            </a:r>
            <a:r>
              <a:rPr lang="cs-CZ" dirty="0" err="1" smtClean="0"/>
              <a:t>industrial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industria</a:t>
            </a:r>
            <a:r>
              <a:rPr lang="cs-CZ" dirty="0" smtClean="0"/>
              <a:t> – </a:t>
            </a:r>
            <a:r>
              <a:rPr lang="cs-CZ" dirty="0" err="1" smtClean="0"/>
              <a:t>explotación</a:t>
            </a:r>
            <a:r>
              <a:rPr lang="cs-CZ" dirty="0" smtClean="0"/>
              <a:t> de </a:t>
            </a:r>
            <a:r>
              <a:rPr lang="cs-CZ" dirty="0" err="1" smtClean="0"/>
              <a:t>madera</a:t>
            </a:r>
            <a:r>
              <a:rPr lang="cs-CZ" dirty="0" smtClean="0"/>
              <a:t>, </a:t>
            </a:r>
            <a:r>
              <a:rPr lang="cs-CZ" dirty="0" err="1" smtClean="0"/>
              <a:t>producción</a:t>
            </a:r>
            <a:r>
              <a:rPr lang="cs-CZ" dirty="0" smtClean="0"/>
              <a:t> de </a:t>
            </a:r>
            <a:r>
              <a:rPr lang="cs-CZ" dirty="0" err="1" smtClean="0"/>
              <a:t>cereales</a:t>
            </a:r>
            <a:r>
              <a:rPr lang="cs-CZ" dirty="0" smtClean="0"/>
              <a:t>, </a:t>
            </a:r>
            <a:r>
              <a:rPr lang="cs-CZ" dirty="0" err="1" smtClean="0"/>
              <a:t>frutas</a:t>
            </a:r>
            <a:r>
              <a:rPr lang="cs-CZ" dirty="0" smtClean="0"/>
              <a:t>, </a:t>
            </a:r>
            <a:r>
              <a:rPr lang="cs-CZ" dirty="0" err="1" smtClean="0"/>
              <a:t>verduras</a:t>
            </a:r>
            <a:r>
              <a:rPr lang="cs-CZ" dirty="0" smtClean="0"/>
              <a:t> y vino</a:t>
            </a:r>
          </a:p>
          <a:p>
            <a:r>
              <a:rPr lang="cs-CZ" dirty="0" err="1" smtClean="0"/>
              <a:t>Pamplona</a:t>
            </a:r>
            <a:r>
              <a:rPr lang="cs-CZ" dirty="0" smtClean="0"/>
              <a:t> es </a:t>
            </a:r>
            <a:r>
              <a:rPr lang="cs-CZ" dirty="0" err="1" smtClean="0"/>
              <a:t>conocida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mundo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fiestas</a:t>
            </a:r>
            <a:r>
              <a:rPr lang="cs-CZ" dirty="0" smtClean="0"/>
              <a:t> – los </a:t>
            </a:r>
            <a:r>
              <a:rPr lang="cs-CZ" dirty="0" err="1" smtClean="0"/>
              <a:t>Sanfermines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Las </a:t>
            </a:r>
            <a:r>
              <a:rPr lang="cs-CZ" dirty="0" err="1" smtClean="0">
                <a:solidFill>
                  <a:srgbClr val="FFFF00"/>
                </a:solidFill>
              </a:rPr>
              <a:t>fiestas</a:t>
            </a:r>
            <a:r>
              <a:rPr lang="cs-CZ" dirty="0" smtClean="0">
                <a:solidFill>
                  <a:srgbClr val="FFFF00"/>
                </a:solidFill>
              </a:rPr>
              <a:t> de San </a:t>
            </a:r>
            <a:r>
              <a:rPr lang="cs-CZ" dirty="0" err="1" smtClean="0">
                <a:solidFill>
                  <a:srgbClr val="FFFF00"/>
                </a:solidFill>
              </a:rPr>
              <a:t>Fermín</a:t>
            </a:r>
            <a:r>
              <a:rPr lang="cs-CZ" dirty="0" smtClean="0">
                <a:solidFill>
                  <a:srgbClr val="FFFF00"/>
                </a:solidFill>
              </a:rPr>
              <a:t> o </a:t>
            </a:r>
            <a:r>
              <a:rPr lang="cs-CZ" dirty="0" err="1" smtClean="0">
                <a:solidFill>
                  <a:srgbClr val="FFFF00"/>
                </a:solidFill>
              </a:rPr>
              <a:t>Sanfermines</a:t>
            </a:r>
            <a:r>
              <a:rPr lang="cs-CZ" dirty="0" smtClean="0">
                <a:solidFill>
                  <a:srgbClr val="FFFF00"/>
                </a:solidFill>
              </a:rPr>
              <a:t> – </a:t>
            </a:r>
          </a:p>
          <a:p>
            <a:pPr>
              <a:buNone/>
            </a:pPr>
            <a:r>
              <a:rPr lang="cs-CZ" dirty="0" smtClean="0"/>
              <a:t>              </a:t>
            </a:r>
            <a:r>
              <a:rPr lang="cs-CZ" dirty="0" smtClean="0">
                <a:solidFill>
                  <a:srgbClr val="FFFF00"/>
                </a:solidFill>
              </a:rPr>
              <a:t>El </a:t>
            </a:r>
            <a:r>
              <a:rPr lang="cs-CZ" dirty="0" err="1" smtClean="0">
                <a:solidFill>
                  <a:srgbClr val="FFFF00"/>
                </a:solidFill>
              </a:rPr>
              <a:t>Encierro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&lt;http://commons.wikimedia.org/wiki/File:Encierro_de_Cu%C3%A9llar_en_la_calle_de_las_Parras_(2010).jpg&gt;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&lt;http://commons.wikimedia.org/w/index.php?title=File:Localizaci%C3%B3n_de_Navarra.svg&amp;page=1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6626" name="Picture 2" descr="Localización de Navarra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764704"/>
            <a:ext cx="1428750" cy="1076326"/>
          </a:xfrm>
          <a:prstGeom prst="rect">
            <a:avLst/>
          </a:prstGeom>
          <a:noFill/>
        </p:spPr>
      </p:pic>
      <p:pic>
        <p:nvPicPr>
          <p:cNvPr id="26628" name="Picture 4" descr="http://upload.wikimedia.org/wikipedia/commons/thumb/a/a0/Encierro_de_Cu%C3%A9llar_en_la_calle_de_las_Parras_%282010%29.jpg/200px-Encierro_de_Cu%C3%A9llar_en_la_calle_de_las_Parras_%282010%29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212976"/>
            <a:ext cx="2812206" cy="2081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Aragón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9600" dirty="0" err="1" smtClean="0"/>
              <a:t>Capital</a:t>
            </a:r>
            <a:r>
              <a:rPr lang="cs-CZ" sz="9600" dirty="0" smtClean="0"/>
              <a:t> – </a:t>
            </a:r>
            <a:r>
              <a:rPr lang="cs-CZ" sz="9600" dirty="0" smtClean="0">
                <a:solidFill>
                  <a:srgbClr val="FF0000"/>
                </a:solidFill>
              </a:rPr>
              <a:t>Zaragoza</a:t>
            </a:r>
          </a:p>
          <a:p>
            <a:r>
              <a:rPr lang="cs-CZ" sz="9600" dirty="0" err="1" smtClean="0"/>
              <a:t>Un</a:t>
            </a:r>
            <a:r>
              <a:rPr lang="cs-CZ" sz="9600" dirty="0" smtClean="0"/>
              <a:t> </a:t>
            </a:r>
            <a:r>
              <a:rPr lang="cs-CZ" sz="9600" dirty="0" err="1" smtClean="0"/>
              <a:t>importante</a:t>
            </a:r>
            <a:r>
              <a:rPr lang="cs-CZ" sz="9600" dirty="0" smtClean="0"/>
              <a:t> </a:t>
            </a:r>
            <a:r>
              <a:rPr lang="cs-CZ" sz="9600" dirty="0" err="1" smtClean="0"/>
              <a:t>reino</a:t>
            </a:r>
            <a:r>
              <a:rPr lang="cs-CZ" sz="9600" dirty="0" smtClean="0"/>
              <a:t> </a:t>
            </a:r>
            <a:r>
              <a:rPr lang="cs-CZ" sz="9600" dirty="0" err="1" smtClean="0"/>
              <a:t>en</a:t>
            </a:r>
            <a:r>
              <a:rPr lang="cs-CZ" sz="9600" dirty="0" smtClean="0"/>
              <a:t> la </a:t>
            </a:r>
            <a:r>
              <a:rPr lang="cs-CZ" sz="9600" dirty="0" err="1" smtClean="0"/>
              <a:t>Edad</a:t>
            </a:r>
            <a:r>
              <a:rPr lang="cs-CZ" sz="9600" dirty="0" smtClean="0"/>
              <a:t> Media – </a:t>
            </a:r>
            <a:r>
              <a:rPr lang="cs-CZ" sz="9600" dirty="0" err="1" smtClean="0"/>
              <a:t>su</a:t>
            </a:r>
            <a:r>
              <a:rPr lang="cs-CZ" sz="9600" dirty="0" smtClean="0"/>
              <a:t> </a:t>
            </a:r>
            <a:r>
              <a:rPr lang="cs-CZ" sz="9600" dirty="0" err="1" smtClean="0"/>
              <a:t>unión</a:t>
            </a:r>
            <a:r>
              <a:rPr lang="cs-CZ" sz="9600" dirty="0" smtClean="0"/>
              <a:t> </a:t>
            </a:r>
            <a:r>
              <a:rPr lang="cs-CZ" sz="9600" dirty="0" err="1" smtClean="0"/>
              <a:t>con</a:t>
            </a:r>
            <a:r>
              <a:rPr lang="cs-CZ" sz="9600" dirty="0" smtClean="0"/>
              <a:t> </a:t>
            </a:r>
            <a:r>
              <a:rPr lang="cs-CZ" sz="9600" dirty="0" err="1" smtClean="0"/>
              <a:t>Castilla</a:t>
            </a:r>
            <a:r>
              <a:rPr lang="cs-CZ" sz="9600" dirty="0" smtClean="0"/>
              <a:t> </a:t>
            </a:r>
            <a:r>
              <a:rPr lang="cs-CZ" sz="9600" dirty="0" err="1" smtClean="0"/>
              <a:t>dio</a:t>
            </a:r>
            <a:r>
              <a:rPr lang="cs-CZ" sz="9600" dirty="0" smtClean="0"/>
              <a:t> </a:t>
            </a:r>
            <a:r>
              <a:rPr lang="cs-CZ" sz="9600" dirty="0" err="1" smtClean="0"/>
              <a:t>origen</a:t>
            </a:r>
            <a:r>
              <a:rPr lang="cs-CZ" sz="9600" dirty="0" smtClean="0"/>
              <a:t> a </a:t>
            </a:r>
            <a:r>
              <a:rPr lang="cs-CZ" sz="9600" dirty="0" err="1" smtClean="0"/>
              <a:t>España</a:t>
            </a:r>
            <a:endParaRPr lang="cs-CZ" sz="9600" dirty="0" smtClean="0"/>
          </a:p>
          <a:p>
            <a:r>
              <a:rPr lang="cs-CZ" sz="9600" dirty="0" err="1" smtClean="0"/>
              <a:t>En</a:t>
            </a:r>
            <a:r>
              <a:rPr lang="cs-CZ" sz="9600" dirty="0" smtClean="0"/>
              <a:t> </a:t>
            </a:r>
            <a:r>
              <a:rPr lang="cs-CZ" sz="9600" dirty="0" err="1" smtClean="0"/>
              <a:t>el</a:t>
            </a:r>
            <a:r>
              <a:rPr lang="cs-CZ" sz="9600" dirty="0" smtClean="0"/>
              <a:t> </a:t>
            </a:r>
            <a:r>
              <a:rPr lang="cs-CZ" sz="9600" dirty="0" err="1" smtClean="0"/>
              <a:t>norte</a:t>
            </a:r>
            <a:r>
              <a:rPr lang="cs-CZ" sz="9600" dirty="0" smtClean="0"/>
              <a:t> </a:t>
            </a:r>
            <a:r>
              <a:rPr lang="cs-CZ" sz="9600" dirty="0" err="1" smtClean="0"/>
              <a:t>en</a:t>
            </a:r>
            <a:r>
              <a:rPr lang="cs-CZ" sz="9600" dirty="0" smtClean="0"/>
              <a:t> los </a:t>
            </a:r>
            <a:r>
              <a:rPr lang="cs-CZ" sz="9600" dirty="0" err="1" smtClean="0"/>
              <a:t>Pirineos</a:t>
            </a:r>
            <a:r>
              <a:rPr lang="cs-CZ" sz="9600" dirty="0" smtClean="0"/>
              <a:t> </a:t>
            </a:r>
            <a:r>
              <a:rPr lang="cs-CZ" sz="9600" dirty="0" err="1" smtClean="0"/>
              <a:t>hay</a:t>
            </a:r>
            <a:r>
              <a:rPr lang="cs-CZ" sz="9600" dirty="0" smtClean="0"/>
              <a:t> </a:t>
            </a:r>
            <a:r>
              <a:rPr lang="cs-CZ" sz="9600" dirty="0" err="1" smtClean="0"/>
              <a:t>muchas</a:t>
            </a:r>
            <a:r>
              <a:rPr lang="cs-CZ" sz="9600" dirty="0" smtClean="0"/>
              <a:t> </a:t>
            </a:r>
            <a:r>
              <a:rPr lang="cs-CZ" sz="9600" dirty="0" err="1" smtClean="0"/>
              <a:t>pistas</a:t>
            </a:r>
            <a:r>
              <a:rPr lang="cs-CZ" sz="9600" dirty="0" smtClean="0"/>
              <a:t> de </a:t>
            </a:r>
            <a:r>
              <a:rPr lang="cs-CZ" sz="9600" dirty="0" err="1" smtClean="0"/>
              <a:t>esquí</a:t>
            </a:r>
            <a:endParaRPr lang="cs-CZ" sz="9600" dirty="0" smtClean="0"/>
          </a:p>
          <a:p>
            <a:r>
              <a:rPr lang="cs-CZ" sz="9600" dirty="0" err="1" smtClean="0"/>
              <a:t>En</a:t>
            </a:r>
            <a:r>
              <a:rPr lang="cs-CZ" sz="9600" dirty="0" smtClean="0"/>
              <a:t> </a:t>
            </a:r>
            <a:r>
              <a:rPr lang="cs-CZ" sz="9600" dirty="0" err="1" smtClean="0"/>
              <a:t>el</a:t>
            </a:r>
            <a:r>
              <a:rPr lang="cs-CZ" sz="9600" dirty="0" smtClean="0"/>
              <a:t> </a:t>
            </a:r>
            <a:r>
              <a:rPr lang="cs-CZ" sz="9600" dirty="0" err="1" smtClean="0"/>
              <a:t>centro</a:t>
            </a:r>
            <a:r>
              <a:rPr lang="cs-CZ" sz="9600" dirty="0" smtClean="0"/>
              <a:t> </a:t>
            </a:r>
            <a:r>
              <a:rPr lang="cs-CZ" sz="9600" dirty="0" err="1" smtClean="0"/>
              <a:t>hay</a:t>
            </a:r>
            <a:r>
              <a:rPr lang="cs-CZ" sz="9600" dirty="0" smtClean="0"/>
              <a:t> </a:t>
            </a:r>
            <a:r>
              <a:rPr lang="cs-CZ" sz="9600" dirty="0" err="1" smtClean="0"/>
              <a:t>valles</a:t>
            </a:r>
            <a:r>
              <a:rPr lang="cs-CZ" sz="9600" dirty="0" smtClean="0"/>
              <a:t> </a:t>
            </a:r>
            <a:r>
              <a:rPr lang="cs-CZ" sz="9600" dirty="0" err="1" smtClean="0"/>
              <a:t>con</a:t>
            </a:r>
            <a:r>
              <a:rPr lang="cs-CZ" sz="9600" dirty="0" smtClean="0"/>
              <a:t> </a:t>
            </a:r>
            <a:r>
              <a:rPr lang="cs-CZ" sz="9600" dirty="0" err="1" smtClean="0"/>
              <a:t>frutas</a:t>
            </a:r>
            <a:r>
              <a:rPr lang="cs-CZ" sz="9600" dirty="0" smtClean="0"/>
              <a:t>, </a:t>
            </a:r>
            <a:r>
              <a:rPr lang="cs-CZ" sz="9600" dirty="0" err="1" smtClean="0"/>
              <a:t>huertas</a:t>
            </a:r>
            <a:endParaRPr lang="cs-CZ" sz="9600" dirty="0" smtClean="0"/>
          </a:p>
          <a:p>
            <a:r>
              <a:rPr lang="cs-CZ" sz="9600" dirty="0" err="1" smtClean="0"/>
              <a:t>Una</a:t>
            </a:r>
            <a:r>
              <a:rPr lang="cs-CZ" sz="9600" dirty="0" smtClean="0"/>
              <a:t> región </a:t>
            </a:r>
            <a:r>
              <a:rPr lang="cs-CZ" sz="9600" dirty="0" err="1" smtClean="0"/>
              <a:t>extensa</a:t>
            </a:r>
            <a:r>
              <a:rPr lang="cs-CZ" sz="9600" dirty="0" smtClean="0"/>
              <a:t> y </a:t>
            </a:r>
            <a:r>
              <a:rPr lang="cs-CZ" sz="9600" dirty="0" err="1" smtClean="0"/>
              <a:t>poco</a:t>
            </a:r>
            <a:r>
              <a:rPr lang="cs-CZ" sz="9600" dirty="0" smtClean="0"/>
              <a:t> </a:t>
            </a:r>
            <a:r>
              <a:rPr lang="cs-CZ" sz="9600" dirty="0" err="1" smtClean="0"/>
              <a:t>poblada</a:t>
            </a:r>
            <a:endParaRPr lang="cs-CZ" sz="9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cs-CZ" sz="8600" dirty="0" smtClean="0">
                <a:solidFill>
                  <a:srgbClr val="FF0000"/>
                </a:solidFill>
              </a:rPr>
              <a:t>Zaragoza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r>
              <a:rPr lang="en-US" sz="4000" dirty="0" smtClean="0"/>
              <a:t>[cit. 2012-11-13] </a:t>
            </a:r>
            <a:r>
              <a:rPr lang="cs-CZ" sz="4000" dirty="0" smtClean="0"/>
              <a:t>Pod licencí </a:t>
            </a:r>
            <a:r>
              <a:rPr lang="cs-CZ" sz="4000" dirty="0" err="1" smtClean="0"/>
              <a:t>Creative</a:t>
            </a:r>
            <a:r>
              <a:rPr lang="cs-CZ" sz="4000" dirty="0" smtClean="0"/>
              <a:t> </a:t>
            </a:r>
            <a:r>
              <a:rPr lang="cs-CZ" sz="4000" dirty="0" err="1" smtClean="0"/>
              <a:t>Commons</a:t>
            </a:r>
            <a:r>
              <a:rPr lang="cs-CZ" sz="4000" dirty="0" smtClean="0"/>
              <a:t> na WWW:</a:t>
            </a:r>
            <a:endParaRPr lang="cs-CZ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4000" dirty="0" smtClean="0">
                <a:hlinkClick r:id="rId2"/>
              </a:rPr>
              <a:t>&lt;http://commons.wikimedia.org/w/index.php?title=File:Localizaci%C3%B3n_de_Arag%C3%B3n.svg&amp;page=1</a:t>
            </a:r>
            <a:r>
              <a:rPr lang="cs-CZ" sz="4000" dirty="0" smtClean="0"/>
              <a:t>&gt;</a:t>
            </a:r>
          </a:p>
          <a:p>
            <a:pPr>
              <a:buNone/>
            </a:pPr>
            <a:r>
              <a:rPr lang="cs-CZ" sz="4000" dirty="0" smtClean="0">
                <a:hlinkClick r:id="rId2"/>
              </a:rPr>
              <a:t>&lt;http://commons.wikimedia.org/wiki/File:Zaragoza_shel.JPG&gt;</a:t>
            </a:r>
          </a:p>
          <a:p>
            <a:endParaRPr lang="cs-CZ" sz="25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0" name="Picture 2" descr="Localización de Aragón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764704"/>
            <a:ext cx="1428750" cy="1076326"/>
          </a:xfrm>
          <a:prstGeom prst="rect">
            <a:avLst/>
          </a:prstGeom>
          <a:noFill/>
        </p:spPr>
      </p:pic>
      <p:pic>
        <p:nvPicPr>
          <p:cNvPr id="27652" name="Picture 4" descr="Zaragoza she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564904"/>
            <a:ext cx="3816424" cy="28694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3"/>
                </a:solidFill>
              </a:rPr>
              <a:t>El </a:t>
            </a:r>
            <a:r>
              <a:rPr lang="cs-CZ" dirty="0" err="1" smtClean="0">
                <a:solidFill>
                  <a:schemeClr val="accent3"/>
                </a:solidFill>
              </a:rPr>
              <a:t>centro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centro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 se </a:t>
            </a:r>
            <a:r>
              <a:rPr lang="cs-CZ" dirty="0" err="1" smtClean="0"/>
              <a:t>hallan</a:t>
            </a:r>
            <a:r>
              <a:rPr lang="cs-CZ" dirty="0" smtClean="0"/>
              <a:t> 3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>
                <a:solidFill>
                  <a:schemeClr val="accent3"/>
                </a:solidFill>
              </a:rPr>
              <a:t>Castilla</a:t>
            </a:r>
            <a:r>
              <a:rPr lang="cs-CZ" dirty="0" smtClean="0">
                <a:solidFill>
                  <a:schemeClr val="accent3"/>
                </a:solidFill>
              </a:rPr>
              <a:t> y León</a:t>
            </a:r>
          </a:p>
          <a:p>
            <a:r>
              <a:rPr lang="cs-CZ" dirty="0" err="1" smtClean="0">
                <a:solidFill>
                  <a:schemeClr val="accent3"/>
                </a:solidFill>
              </a:rPr>
              <a:t>Castilla</a:t>
            </a:r>
            <a:r>
              <a:rPr lang="cs-CZ" dirty="0" smtClean="0">
                <a:solidFill>
                  <a:schemeClr val="accent3"/>
                </a:solidFill>
              </a:rPr>
              <a:t> – La </a:t>
            </a:r>
            <a:r>
              <a:rPr lang="cs-CZ" dirty="0" err="1" smtClean="0">
                <a:solidFill>
                  <a:schemeClr val="accent3"/>
                </a:solidFill>
              </a:rPr>
              <a:t>Mancha</a:t>
            </a: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err="1" smtClean="0">
                <a:solidFill>
                  <a:schemeClr val="accent3"/>
                </a:solidFill>
              </a:rPr>
              <a:t>Comunidad</a:t>
            </a:r>
            <a:r>
              <a:rPr lang="cs-CZ" dirty="0" smtClean="0">
                <a:solidFill>
                  <a:schemeClr val="accent3"/>
                </a:solidFill>
              </a:rPr>
              <a:t> de Madrid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3"/>
                </a:solidFill>
              </a:rPr>
              <a:t>Castilla</a:t>
            </a:r>
            <a:r>
              <a:rPr lang="cs-CZ" dirty="0" smtClean="0">
                <a:solidFill>
                  <a:schemeClr val="accent3"/>
                </a:solidFill>
              </a:rPr>
              <a:t> y León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- </a:t>
            </a:r>
            <a:r>
              <a:rPr lang="cs-CZ" dirty="0" smtClean="0">
                <a:solidFill>
                  <a:srgbClr val="FF0000"/>
                </a:solidFill>
              </a:rPr>
              <a:t>Valladolid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comunidad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extensa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zona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árida</a:t>
            </a:r>
            <a:r>
              <a:rPr lang="cs-CZ" dirty="0" smtClean="0"/>
              <a:t> y </a:t>
            </a:r>
            <a:r>
              <a:rPr lang="cs-CZ" dirty="0" err="1" smtClean="0"/>
              <a:t>alta</a:t>
            </a:r>
            <a:r>
              <a:rPr lang="cs-CZ" dirty="0" smtClean="0"/>
              <a:t> de la Meseta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vegetación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escasa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cultiva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trigo y se </a:t>
            </a:r>
            <a:r>
              <a:rPr lang="cs-CZ" dirty="0" err="1" smtClean="0"/>
              <a:t>crían</a:t>
            </a:r>
            <a:r>
              <a:rPr lang="cs-CZ" dirty="0" smtClean="0"/>
              <a:t> </a:t>
            </a:r>
            <a:r>
              <a:rPr lang="cs-CZ" dirty="0" err="1" smtClean="0"/>
              <a:t>ovejas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muchas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 </a:t>
            </a:r>
            <a:r>
              <a:rPr lang="cs-CZ" dirty="0" err="1" smtClean="0"/>
              <a:t>históricas</a:t>
            </a:r>
            <a:r>
              <a:rPr lang="cs-CZ" dirty="0" smtClean="0"/>
              <a:t> – </a:t>
            </a:r>
            <a:r>
              <a:rPr lang="cs-CZ" dirty="0" err="1" smtClean="0"/>
              <a:t>Burgos</a:t>
            </a:r>
            <a:r>
              <a:rPr lang="cs-CZ" dirty="0" smtClean="0"/>
              <a:t>, León, </a:t>
            </a:r>
            <a:r>
              <a:rPr lang="cs-CZ" dirty="0" err="1" smtClean="0"/>
              <a:t>Salamanca</a:t>
            </a:r>
            <a:r>
              <a:rPr lang="cs-CZ" dirty="0" smtClean="0"/>
              <a:t>, </a:t>
            </a:r>
            <a:r>
              <a:rPr lang="cs-CZ" dirty="0" err="1" smtClean="0"/>
              <a:t>Segovia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&lt;http://commons.wikimedia.org/wiki/File:Localizaci%C3%B3n_de_Castilla_y_Le%C3%B3n.svg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Localización de Castilla y León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764704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cs-CZ" sz="3200" dirty="0" err="1" smtClean="0">
                <a:solidFill>
                  <a:srgbClr val="FFFF00"/>
                </a:solidFill>
              </a:rPr>
              <a:t>Toros</a:t>
            </a:r>
            <a:r>
              <a:rPr lang="cs-CZ" sz="3200" dirty="0" smtClean="0">
                <a:solidFill>
                  <a:srgbClr val="FFFF00"/>
                </a:solidFill>
              </a:rPr>
              <a:t> de </a:t>
            </a:r>
            <a:r>
              <a:rPr lang="cs-CZ" sz="3200" dirty="0" err="1" smtClean="0">
                <a:solidFill>
                  <a:srgbClr val="FFFF00"/>
                </a:solidFill>
              </a:rPr>
              <a:t>guisando</a:t>
            </a:r>
            <a:r>
              <a:rPr lang="cs-CZ" sz="32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cs-CZ" sz="3200" dirty="0" smtClean="0"/>
              <a:t>de </a:t>
            </a:r>
            <a:r>
              <a:rPr lang="cs-CZ" sz="3200" dirty="0" err="1" smtClean="0"/>
              <a:t>origen</a:t>
            </a:r>
            <a:r>
              <a:rPr lang="cs-CZ" sz="3200" dirty="0" smtClean="0"/>
              <a:t> celta </a:t>
            </a:r>
            <a:r>
              <a:rPr lang="cs-CZ" sz="3200" dirty="0" err="1" smtClean="0"/>
              <a:t>en</a:t>
            </a:r>
            <a:r>
              <a:rPr lang="cs-CZ" sz="3200" dirty="0" smtClean="0"/>
              <a:t> </a:t>
            </a:r>
            <a:r>
              <a:rPr lang="cs-CZ" sz="3200" dirty="0" err="1" smtClean="0"/>
              <a:t>Ávila</a:t>
            </a:r>
            <a:endParaRPr lang="cs-CZ" sz="3200" u="sng" dirty="0" smtClean="0"/>
          </a:p>
          <a:p>
            <a:r>
              <a:rPr lang="es-ES" sz="3200" dirty="0" smtClean="0"/>
              <a:t>Se datan entre los siglos II y I antes de Cristo, con preferencia a la creación en el </a:t>
            </a:r>
            <a:r>
              <a:rPr lang="cs-CZ" sz="3200" dirty="0" smtClean="0"/>
              <a:t>siglo II. ante </a:t>
            </a:r>
            <a:r>
              <a:rPr lang="cs-CZ" sz="3200" dirty="0" err="1" smtClean="0"/>
              <a:t>Cristo</a:t>
            </a:r>
            <a:r>
              <a:rPr lang="cs-CZ" sz="3200" dirty="0" smtClean="0"/>
              <a:t> </a:t>
            </a:r>
            <a:r>
              <a:rPr lang="es-ES" sz="3200" dirty="0" smtClean="0"/>
              <a:t>durante la</a:t>
            </a:r>
            <a:r>
              <a:rPr lang="cs-CZ" sz="3200" dirty="0" smtClean="0"/>
              <a:t> </a:t>
            </a:r>
            <a:r>
              <a:rPr lang="cs-CZ" sz="3200" dirty="0" err="1" smtClean="0"/>
              <a:t>Edad</a:t>
            </a:r>
            <a:r>
              <a:rPr lang="cs-CZ" sz="3200" dirty="0" smtClean="0"/>
              <a:t> de </a:t>
            </a:r>
            <a:r>
              <a:rPr lang="cs-CZ" sz="3200" dirty="0" err="1" smtClean="0"/>
              <a:t>Hierro</a:t>
            </a:r>
            <a:endParaRPr lang="cs-CZ" sz="32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100" dirty="0" smtClean="0"/>
          </a:p>
          <a:p>
            <a:endParaRPr lang="cs-CZ" sz="2100" dirty="0" smtClean="0"/>
          </a:p>
          <a:p>
            <a:endParaRPr lang="cs-CZ" sz="2100" dirty="0" smtClean="0"/>
          </a:p>
          <a:p>
            <a:endParaRPr lang="cs-CZ" sz="2100" dirty="0" smtClean="0"/>
          </a:p>
          <a:p>
            <a:r>
              <a:rPr lang="en-US" sz="2100" dirty="0" smtClean="0"/>
              <a:t>[cit. 2012-11-13] </a:t>
            </a:r>
            <a:r>
              <a:rPr lang="cs-CZ" sz="2100" dirty="0" smtClean="0"/>
              <a:t>Pod licencí </a:t>
            </a:r>
            <a:r>
              <a:rPr lang="cs-CZ" sz="2100" dirty="0" err="1" smtClean="0"/>
              <a:t>Creative</a:t>
            </a:r>
            <a:r>
              <a:rPr lang="cs-CZ" sz="2100" dirty="0" smtClean="0"/>
              <a:t> </a:t>
            </a:r>
            <a:r>
              <a:rPr lang="cs-CZ" sz="2100" dirty="0" err="1" smtClean="0"/>
              <a:t>Commons</a:t>
            </a:r>
            <a:r>
              <a:rPr lang="cs-CZ" sz="2100" dirty="0" smtClean="0"/>
              <a:t> na WWW:</a:t>
            </a:r>
          </a:p>
          <a:p>
            <a:pPr>
              <a:buNone/>
            </a:pPr>
            <a:r>
              <a:rPr lang="cs-CZ" sz="2100" dirty="0" smtClean="0">
                <a:hlinkClick r:id="rId2"/>
              </a:rPr>
              <a:t>&lt;http://commons.wikimedia.org/wiki/File:IMG_Toros_de_Guisando.JPG</a:t>
            </a:r>
            <a:r>
              <a:rPr lang="cs-CZ" sz="2100" dirty="0" smtClean="0"/>
              <a:t>&gt;</a:t>
            </a:r>
          </a:p>
          <a:p>
            <a:endParaRPr lang="cs-CZ" sz="21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cs-CZ" sz="4200" dirty="0" err="1" smtClean="0">
                <a:solidFill>
                  <a:srgbClr val="FFFF00"/>
                </a:solidFill>
              </a:rPr>
              <a:t>Paisaje</a:t>
            </a:r>
            <a:r>
              <a:rPr lang="cs-CZ" sz="4200" dirty="0" smtClean="0">
                <a:solidFill>
                  <a:srgbClr val="FFFF00"/>
                </a:solidFill>
              </a:rPr>
              <a:t> </a:t>
            </a:r>
            <a:r>
              <a:rPr lang="cs-CZ" sz="4200" dirty="0" err="1" smtClean="0">
                <a:solidFill>
                  <a:srgbClr val="FFFF00"/>
                </a:solidFill>
              </a:rPr>
              <a:t>típico</a:t>
            </a:r>
            <a:r>
              <a:rPr lang="cs-CZ" sz="4200" dirty="0" smtClean="0">
                <a:solidFill>
                  <a:srgbClr val="FFFF00"/>
                </a:solidFill>
              </a:rPr>
              <a:t> de la Meseta </a:t>
            </a:r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100" dirty="0" smtClean="0"/>
          </a:p>
          <a:p>
            <a:endParaRPr lang="cs-CZ" sz="2100" dirty="0" smtClean="0"/>
          </a:p>
          <a:p>
            <a:r>
              <a:rPr lang="en-US" sz="2100" dirty="0" smtClean="0"/>
              <a:t>[cit. 2012-11-13] </a:t>
            </a:r>
            <a:r>
              <a:rPr lang="cs-CZ" sz="2100" dirty="0" smtClean="0"/>
              <a:t>Pod licencí </a:t>
            </a:r>
            <a:r>
              <a:rPr lang="cs-CZ" sz="2100" dirty="0" err="1" smtClean="0"/>
              <a:t>Creative</a:t>
            </a:r>
            <a:r>
              <a:rPr lang="cs-CZ" sz="2100" dirty="0" smtClean="0"/>
              <a:t> </a:t>
            </a:r>
            <a:r>
              <a:rPr lang="cs-CZ" sz="2100" dirty="0" err="1" smtClean="0"/>
              <a:t>Commons</a:t>
            </a:r>
            <a:r>
              <a:rPr lang="cs-CZ" sz="2100" dirty="0" smtClean="0"/>
              <a:t> na WWW:</a:t>
            </a:r>
          </a:p>
          <a:p>
            <a:pPr>
              <a:buNone/>
            </a:pPr>
            <a:r>
              <a:rPr lang="cs-CZ" sz="2100" dirty="0" smtClean="0">
                <a:hlinkClick r:id="rId3"/>
              </a:rPr>
              <a:t>&lt;http://commons.wikimedia.org/wiki/File:Penhalba0505.jpg</a:t>
            </a:r>
            <a:r>
              <a:rPr lang="cs-CZ" sz="2100" dirty="0" smtClean="0"/>
              <a:t>&gt;</a:t>
            </a:r>
          </a:p>
          <a:p>
            <a:pPr>
              <a:buNone/>
            </a:pPr>
            <a:endParaRPr lang="cs-CZ" sz="13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22" name="Picture 2" descr="http://upload.wikimedia.org/wikipedia/commons/thumb/4/41/Toros_de_Guisando.jpg/300px-Toros_de_Guisand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356992"/>
            <a:ext cx="3368800" cy="1897758"/>
          </a:xfrm>
          <a:prstGeom prst="rect">
            <a:avLst/>
          </a:prstGeom>
          <a:noFill/>
        </p:spPr>
      </p:pic>
      <p:pic>
        <p:nvPicPr>
          <p:cNvPr id="4098" name="Picture 2" descr="http://upload.wikimedia.org/wikipedia/commons/thumb/a/a0/Penhalba0505.jpg/300px-Penhalba0505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708920"/>
            <a:ext cx="3528392" cy="26462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Panteón</a:t>
            </a:r>
            <a:r>
              <a:rPr lang="cs-CZ" dirty="0" smtClean="0">
                <a:solidFill>
                  <a:srgbClr val="FFFF00"/>
                </a:solidFill>
              </a:rPr>
              <a:t> de los </a:t>
            </a:r>
            <a:r>
              <a:rPr lang="cs-CZ" dirty="0" err="1" smtClean="0">
                <a:solidFill>
                  <a:srgbClr val="FFFF00"/>
                </a:solidFill>
              </a:rPr>
              <a:t>Reyes</a:t>
            </a:r>
            <a:r>
              <a:rPr lang="cs-CZ" dirty="0" smtClean="0">
                <a:solidFill>
                  <a:srgbClr val="FFFF00"/>
                </a:solidFill>
              </a:rPr>
              <a:t> de León </a:t>
            </a:r>
          </a:p>
          <a:p>
            <a:r>
              <a:rPr lang="cs-CZ" sz="1700" dirty="0" err="1" smtClean="0"/>
              <a:t>En</a:t>
            </a:r>
            <a:r>
              <a:rPr lang="cs-CZ" sz="1700" dirty="0" smtClean="0"/>
              <a:t> la </a:t>
            </a:r>
            <a:r>
              <a:rPr lang="cs-CZ" sz="1700" dirty="0" err="1" smtClean="0"/>
              <a:t>Basícilica</a:t>
            </a:r>
            <a:r>
              <a:rPr lang="cs-CZ" sz="1700" dirty="0" smtClean="0"/>
              <a:t> de San </a:t>
            </a:r>
            <a:r>
              <a:rPr lang="cs-CZ" sz="1700" dirty="0" err="1" smtClean="0"/>
              <a:t>Isidoro</a:t>
            </a:r>
            <a:r>
              <a:rPr lang="cs-CZ" sz="1700" dirty="0" smtClean="0"/>
              <a:t> de León</a:t>
            </a:r>
          </a:p>
          <a:p>
            <a:endParaRPr lang="cs-CZ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&lt;http://es.</a:t>
            </a:r>
            <a:r>
              <a:rPr lang="cs-CZ" sz="1100" dirty="0" err="1" smtClean="0">
                <a:hlinkClick r:id="rId2"/>
              </a:rPr>
              <a:t>wikipedia.org</a:t>
            </a:r>
            <a:r>
              <a:rPr lang="cs-CZ" sz="1100" dirty="0" smtClean="0">
                <a:hlinkClick r:id="rId2"/>
              </a:rPr>
              <a:t>/</a:t>
            </a:r>
            <a:r>
              <a:rPr lang="cs-CZ" sz="1100" dirty="0" err="1" smtClean="0">
                <a:hlinkClick r:id="rId2"/>
              </a:rPr>
              <a:t>wiki</a:t>
            </a:r>
            <a:r>
              <a:rPr lang="cs-CZ" sz="1100" dirty="0" smtClean="0">
                <a:hlinkClick r:id="rId2"/>
              </a:rPr>
              <a:t>/Pante%C3%B3n_de_</a:t>
            </a:r>
            <a:r>
              <a:rPr lang="cs-CZ" sz="1100" dirty="0" err="1" smtClean="0">
                <a:hlinkClick r:id="rId2"/>
              </a:rPr>
              <a:t>reyes</a:t>
            </a:r>
            <a:r>
              <a:rPr lang="cs-CZ" sz="1100" dirty="0" smtClean="0">
                <a:hlinkClick r:id="rId2"/>
              </a:rPr>
              <a:t>_de_San_</a:t>
            </a:r>
            <a:r>
              <a:rPr lang="cs-CZ" sz="1100" dirty="0" err="1" smtClean="0">
                <a:hlinkClick r:id="rId2"/>
              </a:rPr>
              <a:t>Isidoro</a:t>
            </a:r>
            <a:r>
              <a:rPr lang="cs-CZ" sz="1100" dirty="0" smtClean="0">
                <a:hlinkClick r:id="rId2"/>
              </a:rPr>
              <a:t>_de_</a:t>
            </a:r>
            <a:r>
              <a:rPr lang="cs-CZ" sz="1100" dirty="0" err="1" smtClean="0">
                <a:hlinkClick r:id="rId2"/>
              </a:rPr>
              <a:t>Le</a:t>
            </a:r>
            <a:r>
              <a:rPr lang="cs-CZ" sz="1100" dirty="0" smtClean="0">
                <a:hlinkClick r:id="rId2"/>
              </a:rPr>
              <a:t>%C3%B3n</a:t>
            </a:r>
            <a:endParaRPr lang="cs-CZ" sz="1100" dirty="0" smtClean="0"/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Estatua</a:t>
            </a:r>
            <a:r>
              <a:rPr lang="cs-CZ" dirty="0" smtClean="0">
                <a:solidFill>
                  <a:srgbClr val="FFFF00"/>
                </a:solidFill>
              </a:rPr>
              <a:t> de El </a:t>
            </a:r>
            <a:r>
              <a:rPr lang="cs-CZ" dirty="0" err="1" smtClean="0">
                <a:solidFill>
                  <a:srgbClr val="FFFF00"/>
                </a:solidFill>
              </a:rPr>
              <a:t>Cid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sz="1700" dirty="0" err="1" smtClean="0"/>
              <a:t>En</a:t>
            </a:r>
            <a:r>
              <a:rPr lang="cs-CZ" sz="1700" dirty="0" smtClean="0"/>
              <a:t> </a:t>
            </a:r>
            <a:r>
              <a:rPr lang="cs-CZ" sz="1700" dirty="0" err="1" smtClean="0"/>
              <a:t>Burgos</a:t>
            </a:r>
            <a:endParaRPr lang="cs-CZ" sz="1700" dirty="0" smtClean="0"/>
          </a:p>
          <a:p>
            <a:endParaRPr lang="cs-CZ" sz="1700" dirty="0" smtClean="0"/>
          </a:p>
          <a:p>
            <a:endParaRPr lang="cs-CZ" sz="17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&lt;http://commons.wikimedia.org/wiki/File:ElCid.jpg</a:t>
            </a:r>
            <a:r>
              <a:rPr lang="cs-CZ" sz="1100" dirty="0" smtClean="0"/>
              <a:t>&gt;</a:t>
            </a:r>
          </a:p>
          <a:p>
            <a:endParaRPr lang="cs-CZ" sz="17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thumb/f/fc/Pante%C3%B3nSanIsidoroLe%C3%B3n.jpg/400px-Pante%C3%B3nSanIsidoroLe%C3%B3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996952"/>
            <a:ext cx="3810000" cy="2619375"/>
          </a:xfrm>
          <a:prstGeom prst="rect">
            <a:avLst/>
          </a:prstGeom>
          <a:noFill/>
        </p:spPr>
      </p:pic>
      <p:pic>
        <p:nvPicPr>
          <p:cNvPr id="31748" name="Picture 4" descr="http://upload.wikimedia.org/wikipedia/commons/thumb/6/62/ElCid.jpg/180px-ElCi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2708920"/>
            <a:ext cx="2160240" cy="28683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C00000"/>
                </a:solidFill>
              </a:rPr>
              <a:t>Segovia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916832"/>
            <a:ext cx="4038600" cy="4434840"/>
          </a:xfrm>
        </p:spPr>
        <p:txBody>
          <a:bodyPr>
            <a:normAutofit/>
          </a:bodyPr>
          <a:lstStyle/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&lt;http://commons.wikimedia.org/wiki/File:AcueductoSegovia.jpg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000" i="1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hlinkClick r:id="rId3"/>
            </a:endParaRPr>
          </a:p>
          <a:p>
            <a:endParaRPr lang="cs-CZ" sz="2400" dirty="0" smtClean="0">
              <a:hlinkClick r:id="rId3"/>
            </a:endParaRPr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</a:t>
            </a:r>
            <a:r>
              <a:rPr lang="cs-CZ" sz="2400" dirty="0" smtClean="0"/>
              <a:t>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&lt;http://commons.wikimedia.org/wiki/File:Acueducto2_Lou.jpg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4294967295"/>
          </p:nvPr>
        </p:nvSpPr>
        <p:spPr>
          <a:xfrm>
            <a:off x="0" y="1855788"/>
            <a:ext cx="4040188" cy="65881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Acueducto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Segovia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err="1" smtClean="0"/>
              <a:t>Construcción</a:t>
            </a:r>
            <a:r>
              <a:rPr lang="cs-CZ" dirty="0" smtClean="0"/>
              <a:t> </a:t>
            </a:r>
            <a:r>
              <a:rPr lang="cs-CZ" dirty="0" err="1" smtClean="0"/>
              <a:t>romana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4294967295"/>
          </p:nvPr>
        </p:nvSpPr>
        <p:spPr>
          <a:xfrm>
            <a:off x="5102225" y="1860550"/>
            <a:ext cx="4041775" cy="654050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Segovia</a:t>
            </a:r>
            <a:r>
              <a:rPr lang="cs-CZ" dirty="0" smtClean="0"/>
              <a:t> - </a:t>
            </a:r>
            <a:r>
              <a:rPr lang="cs-CZ" dirty="0" err="1" smtClean="0"/>
              <a:t>Descrita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i="1" dirty="0" smtClean="0"/>
              <a:t>la Lista </a:t>
            </a:r>
            <a:r>
              <a:rPr lang="cs-CZ" i="1" dirty="0" err="1" smtClean="0"/>
              <a:t>del</a:t>
            </a:r>
            <a:r>
              <a:rPr lang="cs-CZ" i="1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endParaRPr lang="cs-CZ" i="1" dirty="0" smtClean="0"/>
          </a:p>
          <a:p>
            <a:endParaRPr lang="cs-CZ" dirty="0"/>
          </a:p>
        </p:txBody>
      </p:sp>
      <p:pic>
        <p:nvPicPr>
          <p:cNvPr id="10" name="Picture 4" descr="http://upload.wikimedia.org/wikipedia/commons/thumb/6/63/AcueductoSegovia04.JPG/260px-AcueductoSegovia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140968"/>
            <a:ext cx="3340596" cy="2505448"/>
          </a:xfrm>
          <a:prstGeom prst="rect">
            <a:avLst/>
          </a:prstGeom>
          <a:noFill/>
        </p:spPr>
      </p:pic>
      <p:pic>
        <p:nvPicPr>
          <p:cNvPr id="32772" name="Picture 4" descr="Acueducto Romano">
            <a:hlinkClick r:id="rId6" tooltip="Acueducto Romano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356992"/>
            <a:ext cx="4489248" cy="10801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Comunidades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autónomas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C000"/>
                </a:solidFill>
              </a:rPr>
              <a:t>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norte</a:t>
            </a:r>
            <a:r>
              <a:rPr lang="cs-CZ" sz="4000" dirty="0" smtClean="0">
                <a:solidFill>
                  <a:srgbClr val="FFC000"/>
                </a:solidFill>
              </a:rPr>
              <a:t> y </a:t>
            </a:r>
            <a:r>
              <a:rPr lang="cs-CZ" sz="4000" dirty="0" err="1" smtClean="0">
                <a:solidFill>
                  <a:srgbClr val="FFC000"/>
                </a:solidFill>
              </a:rPr>
              <a:t>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centro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dividida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y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endParaRPr lang="cs-CZ" dirty="0" smtClean="0"/>
          </a:p>
          <a:p>
            <a:r>
              <a:rPr lang="cs-CZ" dirty="0" smtClean="0"/>
              <a:t>15 de las 17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se </a:t>
            </a:r>
            <a:r>
              <a:rPr lang="cs-CZ" dirty="0" err="1" smtClean="0"/>
              <a:t>hallan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Península</a:t>
            </a:r>
            <a:r>
              <a:rPr lang="cs-CZ" dirty="0" smtClean="0"/>
              <a:t> </a:t>
            </a:r>
            <a:r>
              <a:rPr lang="cs-CZ" dirty="0" err="1" smtClean="0"/>
              <a:t>Ibérica</a:t>
            </a:r>
            <a:endParaRPr lang="cs-CZ" dirty="0" smtClean="0"/>
          </a:p>
          <a:p>
            <a:r>
              <a:rPr lang="cs-CZ" dirty="0" smtClean="0"/>
              <a:t>2 de las 17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– Las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Baleares</a:t>
            </a:r>
            <a:r>
              <a:rPr lang="cs-CZ" dirty="0" smtClean="0"/>
              <a:t> y Las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Canarias</a:t>
            </a:r>
            <a:r>
              <a:rPr lang="cs-CZ" dirty="0" smtClean="0"/>
              <a:t> -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situadas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Mar</a:t>
            </a:r>
            <a:r>
              <a:rPr lang="cs-CZ" dirty="0" smtClean="0"/>
              <a:t> </a:t>
            </a:r>
            <a:r>
              <a:rPr lang="cs-CZ" dirty="0" err="1" smtClean="0"/>
              <a:t>Mediterráneo</a:t>
            </a:r>
            <a:r>
              <a:rPr lang="cs-CZ" dirty="0" smtClean="0"/>
              <a:t> y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Océano</a:t>
            </a:r>
            <a:r>
              <a:rPr lang="cs-CZ" dirty="0" smtClean="0"/>
              <a:t> </a:t>
            </a:r>
            <a:r>
              <a:rPr lang="cs-CZ" dirty="0" err="1" smtClean="0"/>
              <a:t>Atlántico</a:t>
            </a:r>
            <a:endParaRPr lang="cs-CZ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 – </a:t>
            </a:r>
            <a:r>
              <a:rPr lang="cs-CZ" dirty="0" err="1" smtClean="0"/>
              <a:t>Ceuta</a:t>
            </a:r>
            <a:r>
              <a:rPr lang="cs-CZ" dirty="0" smtClean="0"/>
              <a:t> y </a:t>
            </a:r>
            <a:r>
              <a:rPr lang="cs-CZ" dirty="0" err="1" smtClean="0"/>
              <a:t>Melilla</a:t>
            </a:r>
            <a:r>
              <a:rPr lang="cs-CZ" dirty="0" smtClean="0"/>
              <a:t> – se </a:t>
            </a:r>
            <a:r>
              <a:rPr lang="cs-CZ" dirty="0" err="1" smtClean="0"/>
              <a:t>hallan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marrueca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C00000"/>
                </a:solidFill>
              </a:rPr>
              <a:t>Salamanca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Descrita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i="1" dirty="0" smtClean="0"/>
              <a:t>la Lista </a:t>
            </a:r>
            <a:r>
              <a:rPr lang="cs-CZ" i="1" dirty="0" err="1" smtClean="0"/>
              <a:t>del</a:t>
            </a:r>
            <a:r>
              <a:rPr lang="cs-CZ" i="1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endParaRPr lang="cs-CZ" i="1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&lt;http://commons.wikimedia.org/wiki/File:Center_of_the_plaza_mayor_salamanca.JPG</a:t>
            </a:r>
            <a:r>
              <a:rPr lang="cs-CZ" sz="12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cs-CZ" sz="2400" dirty="0" smtClean="0">
                <a:solidFill>
                  <a:srgbClr val="FFFF00"/>
                </a:solidFill>
              </a:rPr>
              <a:t>La </a:t>
            </a:r>
            <a:r>
              <a:rPr lang="cs-CZ" sz="2400" dirty="0" err="1" smtClean="0">
                <a:solidFill>
                  <a:srgbClr val="FFFF00"/>
                </a:solidFill>
              </a:rPr>
              <a:t>fachada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 err="1" smtClean="0">
                <a:solidFill>
                  <a:srgbClr val="FFFF00"/>
                </a:solidFill>
              </a:rPr>
              <a:t>principal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 err="1" smtClean="0">
                <a:solidFill>
                  <a:srgbClr val="FFFF00"/>
                </a:solidFill>
              </a:rPr>
              <a:t>del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 err="1" smtClean="0">
                <a:solidFill>
                  <a:srgbClr val="FFFF00"/>
                </a:solidFill>
              </a:rPr>
              <a:t>Edificio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 err="1" smtClean="0">
                <a:solidFill>
                  <a:srgbClr val="FFFF00"/>
                </a:solidFill>
              </a:rPr>
              <a:t>histórico</a:t>
            </a:r>
            <a:r>
              <a:rPr lang="cs-CZ" sz="2400" dirty="0" smtClean="0">
                <a:solidFill>
                  <a:srgbClr val="FFFF00"/>
                </a:solidFill>
              </a:rPr>
              <a:t> de la </a:t>
            </a:r>
            <a:r>
              <a:rPr lang="cs-CZ" sz="2400" dirty="0" err="1" smtClean="0">
                <a:solidFill>
                  <a:srgbClr val="FFFF00"/>
                </a:solidFill>
              </a:rPr>
              <a:t>Universidad</a:t>
            </a:r>
            <a:r>
              <a:rPr lang="cs-CZ" sz="2400" dirty="0" smtClean="0">
                <a:solidFill>
                  <a:srgbClr val="FFFF00"/>
                </a:solidFill>
              </a:rPr>
              <a:t> de </a:t>
            </a:r>
            <a:r>
              <a:rPr lang="cs-CZ" sz="2400" dirty="0" err="1" smtClean="0">
                <a:solidFill>
                  <a:srgbClr val="FFFF00"/>
                </a:solidFill>
              </a:rPr>
              <a:t>Salamanca</a:t>
            </a:r>
            <a:endParaRPr lang="cs-CZ" sz="2400" dirty="0" smtClean="0">
              <a:solidFill>
                <a:srgbClr val="FFFF00"/>
              </a:solidFill>
            </a:endParaRPr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3"/>
              </a:rPr>
              <a:t>&lt;http://commons.wikimedia.org/wiki/File:University_of_Salamanca.jpg</a:t>
            </a:r>
            <a:r>
              <a:rPr lang="cs-CZ" sz="1200" dirty="0" smtClean="0"/>
              <a:t>&gt;</a:t>
            </a:r>
          </a:p>
          <a:p>
            <a:endParaRPr lang="cs-CZ" sz="1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8/8b/Center_of_the_plaza_mayor_salamanca.JPG/250px-Center_of_the_plaza_mayor_salamanc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852936"/>
            <a:ext cx="2381250" cy="2171701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3/30/University_of_Salamanca.jpg/250px-University_of_Salamanc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2708920"/>
            <a:ext cx="2038087" cy="2926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sz="4000" dirty="0" smtClean="0">
                <a:solidFill>
                  <a:srgbClr val="FFFF00"/>
                </a:solidFill>
              </a:rPr>
              <a:t>La Plaza </a:t>
            </a:r>
            <a:r>
              <a:rPr lang="cs-CZ" sz="4000" dirty="0" err="1" smtClean="0">
                <a:solidFill>
                  <a:srgbClr val="FFFF00"/>
                </a:solidFill>
              </a:rPr>
              <a:t>Mayor</a:t>
            </a:r>
            <a:r>
              <a:rPr lang="cs-CZ" sz="4000" dirty="0" smtClean="0">
                <a:solidFill>
                  <a:srgbClr val="FFFF00"/>
                </a:solidFill>
              </a:rPr>
              <a:t> de </a:t>
            </a:r>
            <a:r>
              <a:rPr lang="cs-CZ" sz="4000" dirty="0" err="1" smtClean="0">
                <a:solidFill>
                  <a:srgbClr val="FFFF00"/>
                </a:solidFill>
              </a:rPr>
              <a:t>Salamanca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&lt;http://commons.wikimedia.org/wiki/File:Panor%C3%A1mica_Plaza_Mayor_Noche.jpg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&lt;http://commons.wikimedia.org/wiki/File:Plaza-mayor-salamanco.jpg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4818" name="Picture 2" descr="Plaza Mayor">
            <a:hlinkClick r:id="rId4" tooltip="Plaza Mayo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780928"/>
            <a:ext cx="3757599" cy="1803649"/>
          </a:xfrm>
          <a:prstGeom prst="rect">
            <a:avLst/>
          </a:prstGeom>
          <a:noFill/>
        </p:spPr>
      </p:pic>
      <p:pic>
        <p:nvPicPr>
          <p:cNvPr id="34820" name="Picture 4" descr="http://upload.wikimedia.org/wikipedia/commons/thumb/b/b3/Plaza-mayor-salamanco.jpg/250px-Plaza-mayor-salamanc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420888"/>
            <a:ext cx="3456384" cy="25992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FF00"/>
                </a:solidFill>
              </a:rPr>
              <a:t>Casa</a:t>
            </a:r>
            <a:r>
              <a:rPr lang="cs-CZ" sz="4000" dirty="0" smtClean="0">
                <a:solidFill>
                  <a:srgbClr val="FFFF00"/>
                </a:solidFill>
              </a:rPr>
              <a:t> de las </a:t>
            </a:r>
            <a:r>
              <a:rPr lang="cs-CZ" sz="4000" dirty="0" err="1" smtClean="0">
                <a:solidFill>
                  <a:srgbClr val="FFFF00"/>
                </a:solidFill>
              </a:rPr>
              <a:t>conchas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&lt;http://commons.wikimedia.org/wiki/File:House_of_the_shells_in_Salamanca.jpg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5842" name="Picture 2" descr="http://upload.wikimedia.org/wikipedia/commons/thumb/f/fe/House_of_the_shells_in_Salamanca.jpg/250px-House_of_the_shells_in_Salamanc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844824"/>
            <a:ext cx="2880320" cy="38365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Castilla</a:t>
            </a:r>
            <a:r>
              <a:rPr lang="cs-CZ" dirty="0" smtClean="0">
                <a:solidFill>
                  <a:srgbClr val="FFC000"/>
                </a:solidFill>
              </a:rPr>
              <a:t> – La </a:t>
            </a:r>
            <a:r>
              <a:rPr lang="cs-CZ" dirty="0" err="1" smtClean="0">
                <a:solidFill>
                  <a:srgbClr val="FFC000"/>
                </a:solidFill>
              </a:rPr>
              <a:t>Mancha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Toledo</a:t>
            </a:r>
          </a:p>
          <a:p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situada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Meseta</a:t>
            </a:r>
          </a:p>
          <a:p>
            <a:r>
              <a:rPr lang="cs-CZ" dirty="0" err="1" smtClean="0"/>
              <a:t>Una</a:t>
            </a:r>
            <a:r>
              <a:rPr lang="cs-CZ" dirty="0" smtClean="0"/>
              <a:t> región </a:t>
            </a:r>
            <a:r>
              <a:rPr lang="cs-CZ" dirty="0" err="1" smtClean="0"/>
              <a:t>seca</a:t>
            </a:r>
            <a:r>
              <a:rPr lang="cs-CZ" dirty="0" smtClean="0"/>
              <a:t>,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veranos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calurosos</a:t>
            </a:r>
            <a:r>
              <a:rPr lang="cs-CZ" dirty="0" smtClean="0"/>
              <a:t> e </a:t>
            </a:r>
            <a:r>
              <a:rPr lang="cs-CZ" dirty="0" err="1" smtClean="0"/>
              <a:t>inviernos</a:t>
            </a:r>
            <a:r>
              <a:rPr lang="cs-CZ" dirty="0" smtClean="0"/>
              <a:t> </a:t>
            </a:r>
            <a:r>
              <a:rPr lang="cs-CZ" dirty="0" err="1" smtClean="0"/>
              <a:t>fríos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109 </a:t>
            </a:r>
            <a:r>
              <a:rPr lang="cs-CZ" dirty="0" err="1" smtClean="0"/>
              <a:t>espacios</a:t>
            </a:r>
            <a:r>
              <a:rPr lang="cs-CZ" dirty="0" smtClean="0"/>
              <a:t> </a:t>
            </a:r>
            <a:r>
              <a:rPr lang="cs-CZ" dirty="0" err="1" smtClean="0"/>
              <a:t>naturales</a:t>
            </a:r>
            <a:r>
              <a:rPr lang="cs-CZ" dirty="0" smtClean="0"/>
              <a:t> </a:t>
            </a:r>
            <a:r>
              <a:rPr lang="cs-CZ" dirty="0" err="1" smtClean="0"/>
              <a:t>protegidos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industria</a:t>
            </a:r>
            <a:r>
              <a:rPr lang="cs-CZ" dirty="0" smtClean="0"/>
              <a:t> – la </a:t>
            </a:r>
            <a:r>
              <a:rPr lang="cs-CZ" dirty="0" err="1" smtClean="0"/>
              <a:t>ganadería</a:t>
            </a:r>
            <a:r>
              <a:rPr lang="cs-CZ" dirty="0" smtClean="0"/>
              <a:t>, los </a:t>
            </a:r>
            <a:r>
              <a:rPr lang="cs-CZ" dirty="0" err="1" smtClean="0"/>
              <a:t>cereales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Productos</a:t>
            </a:r>
            <a:r>
              <a:rPr lang="cs-CZ" dirty="0" smtClean="0"/>
              <a:t> </a:t>
            </a:r>
            <a:r>
              <a:rPr lang="cs-CZ" dirty="0" err="1" smtClean="0"/>
              <a:t>típicos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vino,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queso</a:t>
            </a:r>
            <a:r>
              <a:rPr lang="cs-CZ" dirty="0" smtClean="0"/>
              <a:t>, las </a:t>
            </a:r>
            <a:r>
              <a:rPr lang="cs-CZ" dirty="0" err="1" smtClean="0"/>
              <a:t>aceitunas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La región de los </a:t>
            </a:r>
            <a:r>
              <a:rPr lang="cs-CZ" dirty="0" err="1" smtClean="0">
                <a:solidFill>
                  <a:srgbClr val="FFFF00"/>
                </a:solidFill>
              </a:rPr>
              <a:t>molinos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&lt;http://commons.wikimedia.org/wiki/File:Localizaci%C3%B3n_de_Castilla-La_Mancha.svg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&lt;http://commons.wikimedia.org/wiki/File:Campo_de_Criptana_Molinos_de_Viento_1.jpg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Localización de Castilla-La Mancha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692696"/>
            <a:ext cx="1428750" cy="1076326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1/13/Campo_de_Criptana_Molinos_de_Viento_1.jpg/220px-Campo_de_Criptana_Molinos_de_Viento_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2420888"/>
            <a:ext cx="3528392" cy="26462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Casas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colgadas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Cuenca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&lt;http://commons.wikimedia.org/wiki/File:Casacolgantecuenca.jpg</a:t>
            </a:r>
            <a:r>
              <a:rPr lang="cs-CZ" sz="11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Pastoreo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en</a:t>
            </a:r>
            <a:r>
              <a:rPr lang="cs-CZ" dirty="0" smtClean="0">
                <a:solidFill>
                  <a:srgbClr val="FFFF00"/>
                </a:solidFill>
              </a:rPr>
              <a:t> la Meseta </a:t>
            </a:r>
            <a:r>
              <a:rPr lang="cs-CZ" dirty="0" err="1" smtClean="0">
                <a:solidFill>
                  <a:srgbClr val="FFFF00"/>
                </a:solidFill>
              </a:rPr>
              <a:t>manchega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&lt;http://upload.wikimedia.org/wikipedia/commons/1/12/Meseta_herd.jpg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sz="1100" dirty="0" smtClean="0">
              <a:hlinkClick r:id="rId4"/>
            </a:endParaRPr>
          </a:p>
          <a:p>
            <a:endParaRPr lang="cs-CZ" sz="1100" dirty="0" smtClean="0">
              <a:hlinkClick r:id="rId4"/>
            </a:endParaRP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9938" name="Picture 2" descr="http://upload.wikimedia.org/wikipedia/commons/thumb/9/95/Casacolgantecuenca.jpg/180px-Casacolgantecuenc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2348880"/>
            <a:ext cx="2483368" cy="3283566"/>
          </a:xfrm>
          <a:prstGeom prst="rect">
            <a:avLst/>
          </a:prstGeom>
          <a:noFill/>
        </p:spPr>
      </p:pic>
      <p:pic>
        <p:nvPicPr>
          <p:cNvPr id="39942" name="Picture 6" descr="File:Meseta herd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9992" y="3356992"/>
            <a:ext cx="4536504" cy="16047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Parque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Nacional</a:t>
            </a:r>
            <a:r>
              <a:rPr lang="cs-CZ" dirty="0" smtClean="0">
                <a:solidFill>
                  <a:srgbClr val="FFFF00"/>
                </a:solidFill>
              </a:rPr>
              <a:t> de las </a:t>
            </a:r>
            <a:r>
              <a:rPr lang="cs-CZ" dirty="0" err="1" smtClean="0">
                <a:solidFill>
                  <a:srgbClr val="FFFF00"/>
                </a:solidFill>
              </a:rPr>
              <a:t>Tablas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Daimiel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pPr lvl="3"/>
            <a:endParaRPr lang="cs-CZ" sz="500" dirty="0" smtClean="0"/>
          </a:p>
          <a:p>
            <a:pPr lvl="3"/>
            <a:endParaRPr lang="cs-CZ" sz="500" dirty="0" smtClean="0"/>
          </a:p>
          <a:p>
            <a:pPr lvl="3"/>
            <a:endParaRPr lang="cs-CZ" sz="500" dirty="0" smtClean="0"/>
          </a:p>
          <a:p>
            <a:pPr lvl="3"/>
            <a:endParaRPr lang="cs-CZ" sz="5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&lt;http://commons.wikimedia.org/wiki/File:Las_Tablas_de_Daimiel.jpg</a:t>
            </a:r>
            <a:r>
              <a:rPr lang="cs-CZ" sz="1100" dirty="0" smtClean="0"/>
              <a:t>&gt;</a:t>
            </a:r>
          </a:p>
          <a:p>
            <a:pPr>
              <a:buNone/>
            </a:pPr>
            <a:endParaRPr lang="cs-CZ" sz="1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Escultura</a:t>
            </a:r>
            <a:r>
              <a:rPr lang="cs-CZ" dirty="0" smtClean="0">
                <a:solidFill>
                  <a:srgbClr val="FFFF00"/>
                </a:solidFill>
              </a:rPr>
              <a:t> de Don Quijote de la </a:t>
            </a:r>
            <a:r>
              <a:rPr lang="cs-CZ" dirty="0" err="1" smtClean="0">
                <a:solidFill>
                  <a:srgbClr val="FFFF00"/>
                </a:solidFill>
              </a:rPr>
              <a:t>Mancha</a:t>
            </a:r>
            <a:r>
              <a:rPr lang="cs-CZ" dirty="0" smtClean="0">
                <a:solidFill>
                  <a:srgbClr val="FFFF00"/>
                </a:solidFill>
              </a:rPr>
              <a:t> y </a:t>
            </a:r>
            <a:r>
              <a:rPr lang="cs-CZ" dirty="0" err="1" smtClean="0">
                <a:solidFill>
                  <a:srgbClr val="FFFF00"/>
                </a:solidFill>
              </a:rPr>
              <a:t>Sancho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Panza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3"/>
              </a:rPr>
              <a:t>&lt;http://commons.wikimedia.org/wiki/File:Alcazar_San_Juan_Quijote_Sancho_JMM.jpg</a:t>
            </a:r>
            <a:r>
              <a:rPr lang="cs-CZ" sz="12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0962" name="Picture 2" descr="http://upload.wikimedia.org/wikipedia/commons/thumb/3/36/Las_Tablas_de_Daimiel.jpg/220px-Las_Tablas_de_Daimie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140968"/>
            <a:ext cx="3312368" cy="2198210"/>
          </a:xfrm>
          <a:prstGeom prst="rect">
            <a:avLst/>
          </a:prstGeom>
          <a:noFill/>
        </p:spPr>
      </p:pic>
      <p:pic>
        <p:nvPicPr>
          <p:cNvPr id="40964" name="Picture 4" descr="http://upload.wikimedia.org/wikipedia/commons/thumb/b/b9/Alcazar_San_Juan_Quijote_Sancho_JMM.jpg/220px-Alcazar_San_Juan_Quijote_Sancho_JMM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3140968"/>
            <a:ext cx="3240360" cy="21651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Comunidad</a:t>
            </a:r>
            <a:r>
              <a:rPr lang="cs-CZ" dirty="0" smtClean="0">
                <a:solidFill>
                  <a:srgbClr val="FFC000"/>
                </a:solidFill>
              </a:rPr>
              <a:t> de Madrid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Madrid</a:t>
            </a:r>
          </a:p>
          <a:p>
            <a:endParaRPr lang="cs-CZ" dirty="0" smtClean="0"/>
          </a:p>
          <a:p>
            <a:r>
              <a:rPr lang="cs-CZ" dirty="0" smtClean="0"/>
              <a:t>Más </a:t>
            </a:r>
            <a:r>
              <a:rPr lang="cs-CZ" dirty="0" err="1" smtClean="0"/>
              <a:t>informaciones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presentación</a:t>
            </a:r>
            <a:r>
              <a:rPr lang="cs-CZ" dirty="0" smtClean="0"/>
              <a:t> - Madrid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http://commons.wikimedia.org/wiki/File:Localizaci%C3%B3n_de_la_Comunidad_de_Madrid.svg</a:t>
            </a: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920875"/>
            <a:ext cx="4038600" cy="4433888"/>
          </a:xfrm>
        </p:spPr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1986" name="Picture 2" descr="Localización de la Comunidad de Madrid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692696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Comunidad</a:t>
            </a:r>
            <a:r>
              <a:rPr lang="cs-CZ" sz="2000" dirty="0" smtClean="0">
                <a:hlinkClick r:id="rId2"/>
              </a:rPr>
              <a:t>_aut%C3%B3noma</a:t>
            </a:r>
            <a:endParaRPr lang="cs-CZ" sz="2000" dirty="0" smtClean="0"/>
          </a:p>
          <a:p>
            <a:r>
              <a:rPr lang="cs-CZ" sz="2000" dirty="0" err="1" smtClean="0"/>
              <a:t>Uriz</a:t>
            </a:r>
            <a:r>
              <a:rPr lang="cs-CZ" sz="2000" dirty="0" smtClean="0"/>
              <a:t> F.J., </a:t>
            </a:r>
            <a:r>
              <a:rPr lang="cs-CZ" sz="2000" dirty="0" err="1" smtClean="0"/>
              <a:t>Harling</a:t>
            </a:r>
            <a:r>
              <a:rPr lang="cs-CZ" sz="2000" dirty="0" smtClean="0"/>
              <a:t> B. </a:t>
            </a:r>
            <a:r>
              <a:rPr lang="cs-CZ" sz="2000" i="1" dirty="0" err="1" smtClean="0"/>
              <a:t>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España</a:t>
            </a:r>
            <a:r>
              <a:rPr lang="cs-CZ" sz="2000" dirty="0" smtClean="0"/>
              <a:t>. PN 6. London: </a:t>
            </a:r>
            <a:r>
              <a:rPr lang="cs-CZ" sz="2000" dirty="0" err="1" smtClean="0"/>
              <a:t>Chanceler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</a:t>
            </a:r>
            <a:r>
              <a:rPr lang="cs-CZ" sz="2000" dirty="0" err="1" smtClean="0"/>
              <a:t>Ltd</a:t>
            </a:r>
            <a:r>
              <a:rPr lang="cs-CZ" sz="2000" dirty="0" smtClean="0"/>
              <a:t>, 1996. ISBN 0-905703-91-X. </a:t>
            </a:r>
            <a:r>
              <a:rPr lang="cs-CZ" sz="2000" smtClean="0"/>
              <a:t>s.10, 11</a:t>
            </a:r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El mapa de las </a:t>
            </a:r>
            <a:r>
              <a:rPr lang="cs-CZ" sz="3600" dirty="0" err="1" smtClean="0">
                <a:solidFill>
                  <a:srgbClr val="FFC000"/>
                </a:solidFill>
              </a:rPr>
              <a:t>comunidades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 err="1" smtClean="0">
                <a:solidFill>
                  <a:srgbClr val="FFC000"/>
                </a:solidFill>
              </a:rPr>
              <a:t>autónomas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2012-11-13]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&lt;http://commons.wikimedia.org/w/index.php?title=File:Comunidades_aut%C3%B3nomas_de_Espa%C3%B1a.svg&amp;page=1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b/b4/Comunidades_aut%C3%B3nomas_de_Espa%C3%B1a.svg/400px-Comunidades_aut%C3%B3nomas_de_Espa%C3%B1a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1922" y="2019443"/>
            <a:ext cx="5212365" cy="37138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norte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norte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 se </a:t>
            </a:r>
            <a:r>
              <a:rPr lang="cs-CZ" dirty="0" err="1" smtClean="0"/>
              <a:t>hallan</a:t>
            </a:r>
            <a:r>
              <a:rPr lang="cs-CZ" dirty="0" smtClean="0"/>
              <a:t> 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: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Galicia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Principado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Asturias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País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Vasco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Navarra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Cantabria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Rioja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Aragón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Galicia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Santiago de </a:t>
            </a:r>
            <a:r>
              <a:rPr lang="cs-CZ" dirty="0" err="1" smtClean="0">
                <a:solidFill>
                  <a:srgbClr val="FF0000"/>
                </a:solidFill>
              </a:rPr>
              <a:t>Compostela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Idiomas</a:t>
            </a:r>
            <a:r>
              <a:rPr lang="cs-CZ" dirty="0" smtClean="0"/>
              <a:t> </a:t>
            </a:r>
            <a:r>
              <a:rPr lang="cs-CZ" dirty="0" err="1" smtClean="0"/>
              <a:t>oficiales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castellano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gallego</a:t>
            </a:r>
            <a:endParaRPr lang="cs-CZ" dirty="0" smtClean="0"/>
          </a:p>
          <a:p>
            <a:r>
              <a:rPr lang="cs-CZ" dirty="0" smtClean="0"/>
              <a:t>La región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lluviosa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país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muchos</a:t>
            </a:r>
            <a:r>
              <a:rPr lang="cs-CZ" dirty="0" smtClean="0"/>
              <a:t> </a:t>
            </a:r>
            <a:r>
              <a:rPr lang="cs-CZ" dirty="0" err="1" smtClean="0"/>
              <a:t>bosques</a:t>
            </a:r>
            <a:r>
              <a:rPr lang="cs-CZ" dirty="0" smtClean="0"/>
              <a:t> y </a:t>
            </a:r>
            <a:r>
              <a:rPr lang="cs-CZ" dirty="0" err="1" smtClean="0"/>
              <a:t>pastos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pesca</a:t>
            </a:r>
            <a:r>
              <a:rPr lang="cs-CZ" dirty="0" smtClean="0"/>
              <a:t> y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industria</a:t>
            </a:r>
            <a:r>
              <a:rPr lang="cs-CZ" dirty="0" smtClean="0"/>
              <a:t> son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importantes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Otras</a:t>
            </a:r>
            <a:r>
              <a:rPr lang="cs-CZ" dirty="0" smtClean="0"/>
              <a:t> </a:t>
            </a:r>
            <a:r>
              <a:rPr lang="cs-CZ" dirty="0" err="1" smtClean="0"/>
              <a:t>industrias</a:t>
            </a:r>
            <a:r>
              <a:rPr lang="cs-CZ" dirty="0" smtClean="0"/>
              <a:t>: la </a:t>
            </a:r>
            <a:r>
              <a:rPr lang="cs-CZ" dirty="0" err="1" smtClean="0"/>
              <a:t>ganadería</a:t>
            </a:r>
            <a:r>
              <a:rPr lang="cs-CZ" dirty="0" smtClean="0"/>
              <a:t>, los </a:t>
            </a:r>
            <a:r>
              <a:rPr lang="cs-CZ" dirty="0" err="1" smtClean="0"/>
              <a:t>astilleros</a:t>
            </a:r>
            <a:r>
              <a:rPr lang="cs-CZ" dirty="0" smtClean="0"/>
              <a:t>, la </a:t>
            </a:r>
            <a:r>
              <a:rPr lang="cs-CZ" dirty="0" err="1" smtClean="0"/>
              <a:t>minería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algunos</a:t>
            </a:r>
            <a:r>
              <a:rPr lang="cs-CZ" dirty="0" smtClean="0"/>
              <a:t> </a:t>
            </a:r>
            <a:r>
              <a:rPr lang="cs-CZ" dirty="0" err="1" smtClean="0"/>
              <a:t>países</a:t>
            </a:r>
            <a:r>
              <a:rPr lang="cs-CZ" dirty="0" smtClean="0"/>
              <a:t> de </a:t>
            </a:r>
            <a:r>
              <a:rPr lang="cs-CZ" dirty="0" err="1" smtClean="0"/>
              <a:t>América</a:t>
            </a:r>
            <a:r>
              <a:rPr lang="cs-CZ" dirty="0" smtClean="0"/>
              <a:t> Latina </a:t>
            </a:r>
            <a:r>
              <a:rPr lang="cs-CZ" dirty="0" err="1" smtClean="0"/>
              <a:t>llaman</a:t>
            </a:r>
            <a:r>
              <a:rPr lang="cs-CZ" dirty="0" smtClean="0"/>
              <a:t> a los </a:t>
            </a:r>
            <a:r>
              <a:rPr lang="cs-CZ" dirty="0" err="1" smtClean="0"/>
              <a:t>españoles</a:t>
            </a:r>
            <a:r>
              <a:rPr lang="cs-CZ" dirty="0" smtClean="0"/>
              <a:t> </a:t>
            </a:r>
            <a:r>
              <a:rPr lang="cs-CZ" dirty="0" err="1" smtClean="0"/>
              <a:t>gallegos</a:t>
            </a:r>
            <a:endParaRPr lang="cs-CZ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&lt;http://commons.wikimedia.org/w/index.php?title=File:Localizaci%C3%B3n_de_Galicia.svg&amp;page=1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7410" name="Picture 2" descr="Localización de Galicia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764704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Santiago de </a:t>
            </a:r>
            <a:r>
              <a:rPr lang="cs-CZ" sz="4000" dirty="0" err="1" smtClean="0">
                <a:solidFill>
                  <a:srgbClr val="FF0000"/>
                </a:solidFill>
              </a:rPr>
              <a:t>Compostela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Camino</a:t>
            </a:r>
            <a:r>
              <a:rPr lang="cs-CZ" dirty="0" smtClean="0"/>
              <a:t> de Santiago –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ruta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recorren</a:t>
            </a:r>
            <a:r>
              <a:rPr lang="cs-CZ" dirty="0" smtClean="0"/>
              <a:t> los </a:t>
            </a:r>
            <a:r>
              <a:rPr lang="cs-CZ" dirty="0" err="1" smtClean="0"/>
              <a:t>pelegrinos</a:t>
            </a:r>
            <a:r>
              <a:rPr lang="cs-CZ" dirty="0" smtClean="0"/>
              <a:t> de </a:t>
            </a:r>
            <a:r>
              <a:rPr lang="cs-CZ" dirty="0" err="1" smtClean="0"/>
              <a:t>toda</a:t>
            </a:r>
            <a:r>
              <a:rPr lang="cs-CZ" dirty="0" smtClean="0"/>
              <a:t> </a:t>
            </a:r>
            <a:r>
              <a:rPr lang="cs-CZ" dirty="0" err="1" smtClean="0"/>
              <a:t>España</a:t>
            </a:r>
            <a:r>
              <a:rPr lang="cs-CZ" dirty="0" smtClean="0"/>
              <a:t> y </a:t>
            </a:r>
            <a:r>
              <a:rPr lang="cs-CZ" dirty="0" err="1" smtClean="0"/>
              <a:t>Europa</a:t>
            </a:r>
            <a:r>
              <a:rPr lang="cs-CZ" dirty="0" smtClean="0"/>
              <a:t> para </a:t>
            </a:r>
            <a:r>
              <a:rPr lang="cs-CZ" dirty="0" err="1" smtClean="0"/>
              <a:t>llegar</a:t>
            </a:r>
            <a:r>
              <a:rPr lang="cs-CZ" dirty="0" smtClean="0"/>
              <a:t> a Santiago de </a:t>
            </a:r>
            <a:r>
              <a:rPr lang="cs-CZ" dirty="0" err="1" smtClean="0"/>
              <a:t>Compostela</a:t>
            </a:r>
            <a:r>
              <a:rPr lang="cs-CZ" dirty="0" smtClean="0"/>
              <a:t> </a:t>
            </a:r>
            <a:r>
              <a:rPr lang="es-ES" dirty="0" smtClean="0"/>
              <a:t>donde se veneran las reliquias del apóstol</a:t>
            </a:r>
            <a:r>
              <a:rPr lang="cs-CZ" dirty="0" smtClean="0"/>
              <a:t> Santiago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Mayor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Catedral</a:t>
            </a:r>
            <a:r>
              <a:rPr lang="cs-CZ" dirty="0" smtClean="0">
                <a:solidFill>
                  <a:srgbClr val="FFFF00"/>
                </a:solidFill>
              </a:rPr>
              <a:t> de Santiago de </a:t>
            </a:r>
            <a:r>
              <a:rPr lang="cs-CZ" dirty="0" err="1" smtClean="0">
                <a:solidFill>
                  <a:srgbClr val="FFFF00"/>
                </a:solidFill>
              </a:rPr>
              <a:t>Compostela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&lt;http://commons.wikimedia.org/wiki/File:Bas%C3%ADlica_de_Santiago_02.JPG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9458" name="Picture 2" descr="Basílica de Santiago 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2708920"/>
            <a:ext cx="2160240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Asturias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Capital</a:t>
            </a:r>
            <a:r>
              <a:rPr lang="cs-CZ" sz="2400" dirty="0" smtClean="0"/>
              <a:t> – </a:t>
            </a:r>
            <a:r>
              <a:rPr lang="cs-CZ" sz="2400" dirty="0" err="1" smtClean="0">
                <a:solidFill>
                  <a:srgbClr val="FF0000"/>
                </a:solidFill>
              </a:rPr>
              <a:t>Oviedo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El </a:t>
            </a:r>
            <a:r>
              <a:rPr lang="cs-CZ" sz="2400" dirty="0" err="1" smtClean="0"/>
              <a:t>reino</a:t>
            </a:r>
            <a:r>
              <a:rPr lang="cs-CZ" sz="2400" dirty="0" smtClean="0"/>
              <a:t> </a:t>
            </a:r>
            <a:r>
              <a:rPr lang="cs-CZ" sz="2400" dirty="0" err="1" smtClean="0"/>
              <a:t>antiguo</a:t>
            </a:r>
            <a:r>
              <a:rPr lang="cs-CZ" sz="2400" dirty="0" smtClean="0"/>
              <a:t> </a:t>
            </a:r>
            <a:r>
              <a:rPr lang="cs-CZ" sz="2400" dirty="0" err="1" smtClean="0"/>
              <a:t>donde</a:t>
            </a:r>
            <a:r>
              <a:rPr lang="cs-CZ" sz="2400" dirty="0" smtClean="0"/>
              <a:t> </a:t>
            </a:r>
            <a:r>
              <a:rPr lang="cs-CZ" sz="2400" dirty="0" err="1" smtClean="0"/>
              <a:t>en</a:t>
            </a:r>
            <a:r>
              <a:rPr lang="cs-CZ" sz="2400" dirty="0" smtClean="0"/>
              <a:t>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año</a:t>
            </a:r>
            <a:r>
              <a:rPr lang="cs-CZ" sz="2400" dirty="0" smtClean="0"/>
              <a:t> 722 se </a:t>
            </a:r>
            <a:r>
              <a:rPr lang="cs-CZ" sz="2400" dirty="0" err="1" smtClean="0"/>
              <a:t>inició</a:t>
            </a:r>
            <a:r>
              <a:rPr lang="cs-CZ" sz="2400" dirty="0" smtClean="0"/>
              <a:t> la </a:t>
            </a:r>
            <a:r>
              <a:rPr lang="cs-CZ" sz="2400" dirty="0" err="1" smtClean="0"/>
              <a:t>Reconquista</a:t>
            </a:r>
            <a:r>
              <a:rPr lang="cs-CZ" sz="2400" dirty="0" smtClean="0"/>
              <a:t> de la </a:t>
            </a:r>
            <a:r>
              <a:rPr lang="cs-CZ" sz="2400" dirty="0" err="1" smtClean="0"/>
              <a:t>península</a:t>
            </a:r>
            <a:r>
              <a:rPr lang="cs-CZ" sz="2400" dirty="0" smtClean="0"/>
              <a:t> </a:t>
            </a:r>
            <a:r>
              <a:rPr lang="cs-CZ" sz="2400" dirty="0" err="1" smtClean="0"/>
              <a:t>por</a:t>
            </a:r>
            <a:r>
              <a:rPr lang="cs-CZ" sz="2400" dirty="0" smtClean="0"/>
              <a:t> los </a:t>
            </a:r>
            <a:r>
              <a:rPr lang="cs-CZ" sz="2400" dirty="0" err="1" smtClean="0"/>
              <a:t>árabes</a:t>
            </a:r>
            <a:endParaRPr lang="cs-CZ" sz="2400" dirty="0" smtClean="0"/>
          </a:p>
          <a:p>
            <a:r>
              <a:rPr lang="cs-CZ" sz="2400" dirty="0" smtClean="0"/>
              <a:t>La </a:t>
            </a:r>
            <a:r>
              <a:rPr lang="cs-CZ" sz="2400" dirty="0" err="1" smtClean="0"/>
              <a:t>industria</a:t>
            </a:r>
            <a:r>
              <a:rPr lang="cs-CZ" sz="2400" dirty="0" smtClean="0"/>
              <a:t> – la </a:t>
            </a:r>
            <a:r>
              <a:rPr lang="cs-CZ" sz="2400" dirty="0" err="1" smtClean="0"/>
              <a:t>ganadería</a:t>
            </a:r>
            <a:r>
              <a:rPr lang="cs-CZ" sz="2400" dirty="0" smtClean="0"/>
              <a:t>, la </a:t>
            </a:r>
            <a:r>
              <a:rPr lang="cs-CZ" sz="2400" dirty="0" err="1" smtClean="0"/>
              <a:t>minería</a:t>
            </a:r>
            <a:r>
              <a:rPr lang="cs-CZ" sz="2400" dirty="0" smtClean="0"/>
              <a:t> y se </a:t>
            </a:r>
            <a:r>
              <a:rPr lang="cs-CZ" sz="2400" dirty="0" err="1" smtClean="0"/>
              <a:t>cultivan</a:t>
            </a:r>
            <a:r>
              <a:rPr lang="cs-CZ" sz="2400" dirty="0" smtClean="0"/>
              <a:t> las </a:t>
            </a:r>
            <a:r>
              <a:rPr lang="cs-CZ" sz="2400" dirty="0" err="1" smtClean="0"/>
              <a:t>manzanas</a:t>
            </a:r>
            <a:r>
              <a:rPr lang="cs-CZ" sz="2400" dirty="0" smtClean="0"/>
              <a:t> – la </a:t>
            </a:r>
            <a:r>
              <a:rPr lang="cs-CZ" sz="2400" dirty="0" err="1" smtClean="0"/>
              <a:t>sidra</a:t>
            </a:r>
            <a:r>
              <a:rPr lang="cs-CZ" sz="2400" dirty="0" smtClean="0"/>
              <a:t> (la </a:t>
            </a:r>
            <a:r>
              <a:rPr lang="cs-CZ" sz="2400" dirty="0" err="1" smtClean="0"/>
              <a:t>bebida</a:t>
            </a:r>
            <a:r>
              <a:rPr lang="cs-CZ" sz="2400" dirty="0" smtClean="0"/>
              <a:t> </a:t>
            </a:r>
            <a:r>
              <a:rPr lang="cs-CZ" sz="2400" dirty="0" err="1" smtClean="0"/>
              <a:t>nacional</a:t>
            </a:r>
            <a:r>
              <a:rPr lang="cs-CZ" sz="2400" dirty="0" smtClean="0"/>
              <a:t>)</a:t>
            </a:r>
          </a:p>
          <a:p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2"/>
            </a:endParaRPr>
          </a:p>
          <a:p>
            <a:pPr algn="ctr"/>
            <a:r>
              <a:rPr lang="cs-CZ" sz="2400" dirty="0" err="1" smtClean="0">
                <a:solidFill>
                  <a:srgbClr val="FFFF00"/>
                </a:solidFill>
              </a:rPr>
              <a:t>Gijón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un</a:t>
            </a:r>
            <a:r>
              <a:rPr lang="cs-CZ" sz="2400" dirty="0" smtClean="0"/>
              <a:t> </a:t>
            </a:r>
            <a:r>
              <a:rPr lang="cs-CZ" sz="2400" dirty="0" err="1" smtClean="0"/>
              <a:t>puerto</a:t>
            </a:r>
            <a:r>
              <a:rPr lang="cs-CZ" sz="2400" dirty="0" smtClean="0"/>
              <a:t> </a:t>
            </a:r>
            <a:r>
              <a:rPr lang="cs-CZ" sz="2400" dirty="0" err="1" smtClean="0"/>
              <a:t>muy</a:t>
            </a:r>
            <a:r>
              <a:rPr lang="cs-CZ" sz="2400" dirty="0" smtClean="0"/>
              <a:t> </a:t>
            </a:r>
            <a:r>
              <a:rPr lang="cs-CZ" sz="2400" dirty="0" err="1" smtClean="0"/>
              <a:t>importante</a:t>
            </a:r>
            <a:endParaRPr lang="cs-CZ" sz="24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3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2012-11-13]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&lt;http://commons.wikimedia.org/w/index.php?title=File:Localizaci%C3%B3n_de_Asturias.svg&amp;page=1&gt;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</a:t>
            </a:r>
            <a:r>
              <a:rPr lang="cs-CZ" sz="1000" dirty="0" err="1" smtClean="0">
                <a:hlinkClick r:id="rId2"/>
              </a:rPr>
              <a:t>ttp</a:t>
            </a:r>
            <a:r>
              <a:rPr lang="cs-CZ" sz="1000" dirty="0" smtClean="0">
                <a:hlinkClick r:id="rId2"/>
              </a:rPr>
              <a:t>://</a:t>
            </a:r>
            <a:r>
              <a:rPr lang="cs-CZ" sz="1000" dirty="0" err="1" smtClean="0">
                <a:hlinkClick r:id="rId2"/>
              </a:rPr>
              <a:t>commons.wikimedia.org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wiki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File</a:t>
            </a:r>
            <a:r>
              <a:rPr lang="cs-CZ" sz="1000" dirty="0" smtClean="0">
                <a:hlinkClick r:id="rId2"/>
              </a:rPr>
              <a:t>:Playa_de_</a:t>
            </a:r>
            <a:r>
              <a:rPr lang="cs-CZ" sz="1000" dirty="0" err="1" smtClean="0">
                <a:hlinkClick r:id="rId2"/>
              </a:rPr>
              <a:t>poniente.jpg</a:t>
            </a:r>
            <a:r>
              <a:rPr lang="cs-CZ" sz="1000" dirty="0" smtClean="0">
                <a:hlinkClick r:id="rId2"/>
              </a:rPr>
              <a:t>&gt;</a:t>
            </a:r>
          </a:p>
          <a:p>
            <a:pPr>
              <a:buNone/>
            </a:pPr>
            <a:endParaRPr lang="cs-CZ" sz="1000" dirty="0" smtClean="0">
              <a:hlinkClick r:id="rId2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482" name="Picture 2" descr="Localización de Asturias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692696"/>
            <a:ext cx="1428750" cy="1076326"/>
          </a:xfrm>
          <a:prstGeom prst="rect">
            <a:avLst/>
          </a:prstGeom>
          <a:noFill/>
        </p:spPr>
      </p:pic>
      <p:pic>
        <p:nvPicPr>
          <p:cNvPr id="20488" name="Picture 8" descr="http://upload.wikimedia.org/wikipedia/commons/thumb/d/d1/Playa_de_poniente.jpg/300px-Playa_de_ponient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3068960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Cantabria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err="1" smtClean="0"/>
              <a:t>Capital</a:t>
            </a:r>
            <a:r>
              <a:rPr lang="cs-CZ" sz="2400" dirty="0" smtClean="0"/>
              <a:t> – </a:t>
            </a:r>
            <a:r>
              <a:rPr lang="cs-CZ" sz="2400" dirty="0" err="1" smtClean="0">
                <a:solidFill>
                  <a:srgbClr val="FF0000"/>
                </a:solidFill>
              </a:rPr>
              <a:t>Santander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err="1" smtClean="0"/>
              <a:t>una</a:t>
            </a:r>
            <a:r>
              <a:rPr lang="cs-CZ" sz="2400" dirty="0" smtClean="0"/>
              <a:t> región </a:t>
            </a:r>
            <a:r>
              <a:rPr lang="cs-CZ" sz="2400" dirty="0" err="1" smtClean="0"/>
              <a:t>montañosa</a:t>
            </a:r>
            <a:endParaRPr lang="cs-CZ" sz="2400" dirty="0" smtClean="0"/>
          </a:p>
          <a:p>
            <a:r>
              <a:rPr lang="cs-CZ" sz="2400" dirty="0" smtClean="0"/>
              <a:t>La </a:t>
            </a:r>
            <a:r>
              <a:rPr lang="cs-CZ" sz="2400" dirty="0" err="1" smtClean="0"/>
              <a:t>industria</a:t>
            </a:r>
            <a:r>
              <a:rPr lang="cs-CZ" sz="2400" dirty="0" smtClean="0"/>
              <a:t> – la </a:t>
            </a:r>
            <a:r>
              <a:rPr lang="cs-CZ" sz="2400" dirty="0" err="1" smtClean="0"/>
              <a:t>ganadería</a:t>
            </a:r>
            <a:r>
              <a:rPr lang="cs-CZ" sz="2400" dirty="0" smtClean="0"/>
              <a:t>, la </a:t>
            </a:r>
            <a:r>
              <a:rPr lang="cs-CZ" sz="2400" dirty="0" err="1" smtClean="0"/>
              <a:t>minería</a:t>
            </a:r>
            <a:r>
              <a:rPr lang="cs-CZ" sz="2400" dirty="0" smtClean="0"/>
              <a:t> y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turismo</a:t>
            </a:r>
            <a:endParaRPr lang="cs-CZ" sz="2400" dirty="0" smtClean="0"/>
          </a:p>
          <a:p>
            <a:r>
              <a:rPr lang="cs-CZ" sz="2400" dirty="0" smtClean="0"/>
              <a:t>La </a:t>
            </a:r>
            <a:r>
              <a:rPr lang="cs-CZ" sz="2400" dirty="0" err="1" smtClean="0"/>
              <a:t>Cueva</a:t>
            </a:r>
            <a:r>
              <a:rPr lang="cs-CZ" sz="2400" dirty="0" smtClean="0"/>
              <a:t> de </a:t>
            </a:r>
            <a:r>
              <a:rPr lang="cs-CZ" sz="2400" dirty="0" err="1" smtClean="0"/>
              <a:t>Altamira</a:t>
            </a:r>
            <a:r>
              <a:rPr lang="cs-CZ" sz="2400" dirty="0" smtClean="0"/>
              <a:t> – </a:t>
            </a:r>
            <a:r>
              <a:rPr lang="cs-CZ" sz="2400" dirty="0" err="1" smtClean="0"/>
              <a:t>una</a:t>
            </a:r>
            <a:r>
              <a:rPr lang="cs-CZ" sz="2400" dirty="0" smtClean="0"/>
              <a:t> </a:t>
            </a:r>
            <a:r>
              <a:rPr lang="cs-CZ" sz="2400" dirty="0" err="1" smtClean="0"/>
              <a:t>cueva</a:t>
            </a:r>
            <a:r>
              <a:rPr lang="cs-CZ" sz="2400" dirty="0" smtClean="0"/>
              <a:t> </a:t>
            </a:r>
            <a:r>
              <a:rPr lang="cs-CZ" sz="2400" dirty="0" err="1" smtClean="0"/>
              <a:t>natural</a:t>
            </a:r>
            <a:r>
              <a:rPr lang="cs-CZ" sz="2400" dirty="0" smtClean="0"/>
              <a:t> </a:t>
            </a:r>
            <a:r>
              <a:rPr lang="cs-CZ" sz="2400" dirty="0" err="1" smtClean="0"/>
              <a:t>en</a:t>
            </a:r>
            <a:r>
              <a:rPr lang="cs-CZ" sz="2400" dirty="0" smtClean="0"/>
              <a:t> la </a:t>
            </a:r>
            <a:r>
              <a:rPr lang="cs-CZ" sz="2400" dirty="0" err="1" smtClean="0"/>
              <a:t>roca</a:t>
            </a:r>
            <a:r>
              <a:rPr lang="cs-CZ" sz="2400" dirty="0" smtClean="0"/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</a:t>
            </a:r>
            <a:r>
              <a:rPr lang="cs-CZ" sz="2400" dirty="0" err="1" smtClean="0"/>
              <a:t>conserva</a:t>
            </a:r>
            <a:r>
              <a:rPr lang="cs-CZ" sz="2400" dirty="0" smtClean="0"/>
              <a:t> las </a:t>
            </a:r>
            <a:r>
              <a:rPr lang="cs-CZ" sz="2400" dirty="0" err="1" smtClean="0"/>
              <a:t>pinturas</a:t>
            </a:r>
            <a:r>
              <a:rPr lang="cs-CZ" sz="2400" dirty="0" smtClean="0"/>
              <a:t> y </a:t>
            </a:r>
            <a:r>
              <a:rPr lang="cs-CZ" sz="2400" dirty="0" err="1" smtClean="0"/>
              <a:t>grabados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Paleolítico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000" dirty="0" smtClean="0"/>
          </a:p>
          <a:p>
            <a:r>
              <a:rPr lang="en-US" sz="1200" dirty="0" smtClean="0"/>
              <a:t>[cit. 2012-11-13]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&lt;http://commons.wikimedia.org/w/index.php?title=File:Localizaci%C3%B3n_de_Cantabria.svg&amp;page=1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&lt;http://commons.wikimedia.org/wiki/File:Techo_de_Altamira_(replica)-Museo_Arqueol%C3%B3gico_Nacional.jpg</a:t>
            </a:r>
            <a:r>
              <a:rPr lang="cs-CZ" sz="1100" dirty="0" smtClean="0"/>
              <a:t>&gt;</a:t>
            </a:r>
          </a:p>
          <a:p>
            <a:endParaRPr lang="cs-CZ" sz="20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Réplica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del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techo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Altamira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sz="1900" dirty="0" err="1" smtClean="0"/>
              <a:t>Descrito</a:t>
            </a:r>
            <a:r>
              <a:rPr lang="cs-CZ" sz="1900" dirty="0" smtClean="0"/>
              <a:t> </a:t>
            </a:r>
            <a:r>
              <a:rPr lang="cs-CZ" sz="1900" dirty="0" err="1" smtClean="0"/>
              <a:t>en</a:t>
            </a:r>
            <a:r>
              <a:rPr lang="cs-CZ" sz="1900" dirty="0" smtClean="0"/>
              <a:t> </a:t>
            </a:r>
            <a:r>
              <a:rPr lang="cs-CZ" sz="1900" i="1" dirty="0" smtClean="0"/>
              <a:t>la Lista </a:t>
            </a:r>
            <a:r>
              <a:rPr lang="cs-CZ" sz="1900" i="1" dirty="0" err="1" smtClean="0"/>
              <a:t>del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Patrimonio</a:t>
            </a:r>
            <a:r>
              <a:rPr lang="cs-CZ" sz="1900" i="1" dirty="0" smtClean="0"/>
              <a:t> de la </a:t>
            </a:r>
            <a:r>
              <a:rPr lang="cs-CZ" sz="1900" i="1" dirty="0" err="1" smtClean="0"/>
              <a:t>Humanidad</a:t>
            </a:r>
            <a:endParaRPr lang="cs-CZ" sz="1900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4578" name="Picture 2" descr="Localización de Cantabria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692696"/>
            <a:ext cx="1428750" cy="1076326"/>
          </a:xfrm>
          <a:prstGeom prst="rect">
            <a:avLst/>
          </a:prstGeom>
          <a:noFill/>
        </p:spPr>
      </p:pic>
      <p:pic>
        <p:nvPicPr>
          <p:cNvPr id="24580" name="Picture 4" descr="Techo de Altamira (replica)-Museo Arqueológico Nacional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3501008"/>
            <a:ext cx="3888432" cy="26596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País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Vasco</a:t>
            </a:r>
            <a:r>
              <a:rPr lang="cs-CZ" dirty="0" smtClean="0">
                <a:solidFill>
                  <a:srgbClr val="FFC000"/>
                </a:solidFill>
              </a:rPr>
              <a:t> (</a:t>
            </a:r>
            <a:r>
              <a:rPr lang="cs-CZ" dirty="0" err="1" smtClean="0">
                <a:solidFill>
                  <a:srgbClr val="FFC000"/>
                </a:solidFill>
              </a:rPr>
              <a:t>Euskadi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400" dirty="0" err="1" smtClean="0"/>
              <a:t>Capital</a:t>
            </a:r>
            <a:r>
              <a:rPr lang="cs-CZ" sz="2400" dirty="0" smtClean="0"/>
              <a:t> – </a:t>
            </a:r>
            <a:r>
              <a:rPr lang="cs-CZ" sz="2400" dirty="0" err="1" smtClean="0">
                <a:solidFill>
                  <a:srgbClr val="FF0000"/>
                </a:solidFill>
              </a:rPr>
              <a:t>Vitoria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err="1" smtClean="0"/>
              <a:t>Idiomas</a:t>
            </a:r>
            <a:r>
              <a:rPr lang="cs-CZ" sz="2400" dirty="0" smtClean="0"/>
              <a:t> </a:t>
            </a:r>
            <a:r>
              <a:rPr lang="cs-CZ" sz="2400" dirty="0" err="1" smtClean="0"/>
              <a:t>oficiales</a:t>
            </a:r>
            <a:r>
              <a:rPr lang="cs-CZ" sz="2400" dirty="0" smtClean="0"/>
              <a:t> –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castellano</a:t>
            </a:r>
            <a:r>
              <a:rPr lang="cs-CZ" sz="2400" dirty="0" smtClean="0"/>
              <a:t> y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vasco</a:t>
            </a:r>
            <a:r>
              <a:rPr lang="cs-CZ" sz="2400" dirty="0" smtClean="0"/>
              <a:t> (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euskera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Tiene</a:t>
            </a:r>
            <a:r>
              <a:rPr lang="cs-CZ" sz="2400" dirty="0" smtClean="0"/>
              <a:t> </a:t>
            </a:r>
            <a:r>
              <a:rPr lang="cs-CZ" sz="2400" dirty="0" err="1" smtClean="0"/>
              <a:t>un</a:t>
            </a:r>
            <a:r>
              <a:rPr lang="cs-CZ" sz="2400" dirty="0" smtClean="0"/>
              <a:t> </a:t>
            </a:r>
            <a:r>
              <a:rPr lang="cs-CZ" sz="2400" dirty="0" err="1" smtClean="0"/>
              <a:t>paisaje</a:t>
            </a:r>
            <a:r>
              <a:rPr lang="cs-CZ" sz="2400" dirty="0" smtClean="0"/>
              <a:t> </a:t>
            </a:r>
            <a:r>
              <a:rPr lang="cs-CZ" sz="2400" dirty="0" err="1" smtClean="0"/>
              <a:t>verde</a:t>
            </a:r>
            <a:r>
              <a:rPr lang="cs-CZ" sz="2400" dirty="0" smtClean="0"/>
              <a:t> y </a:t>
            </a:r>
            <a:r>
              <a:rPr lang="cs-CZ" sz="2400" dirty="0" err="1" smtClean="0"/>
              <a:t>montañoso</a:t>
            </a:r>
            <a:endParaRPr lang="cs-CZ" sz="2400" dirty="0" smtClean="0"/>
          </a:p>
          <a:p>
            <a:r>
              <a:rPr lang="cs-CZ" sz="2400" dirty="0" smtClean="0"/>
              <a:t>La </a:t>
            </a:r>
            <a:r>
              <a:rPr lang="cs-CZ" sz="2400" dirty="0" err="1" smtClean="0"/>
              <a:t>industría</a:t>
            </a:r>
            <a:r>
              <a:rPr lang="cs-CZ" sz="2400" dirty="0" smtClean="0"/>
              <a:t> – la </a:t>
            </a:r>
            <a:r>
              <a:rPr lang="cs-CZ" sz="2400" dirty="0" err="1" smtClean="0"/>
              <a:t>pesca</a:t>
            </a:r>
            <a:r>
              <a:rPr lang="cs-CZ" sz="2400" dirty="0" smtClean="0"/>
              <a:t>, la </a:t>
            </a:r>
            <a:r>
              <a:rPr lang="cs-CZ" sz="2400" dirty="0" err="1" smtClean="0"/>
              <a:t>ganadería</a:t>
            </a:r>
            <a:endParaRPr lang="cs-CZ" sz="2400" dirty="0" smtClean="0"/>
          </a:p>
          <a:p>
            <a:r>
              <a:rPr lang="cs-CZ" sz="2400" dirty="0" err="1" smtClean="0"/>
              <a:t>Una</a:t>
            </a:r>
            <a:r>
              <a:rPr lang="cs-CZ" sz="2400" dirty="0" smtClean="0"/>
              <a:t> de las </a:t>
            </a:r>
            <a:r>
              <a:rPr lang="cs-CZ" sz="2400" dirty="0" err="1" smtClean="0"/>
              <a:t>regiones</a:t>
            </a:r>
            <a:r>
              <a:rPr lang="cs-CZ" sz="2400" dirty="0" smtClean="0"/>
              <a:t> </a:t>
            </a:r>
            <a:r>
              <a:rPr lang="cs-CZ" sz="2400" dirty="0" err="1" smtClean="0"/>
              <a:t>más</a:t>
            </a:r>
            <a:r>
              <a:rPr lang="cs-CZ" sz="2400" dirty="0" smtClean="0"/>
              <a:t> </a:t>
            </a:r>
            <a:r>
              <a:rPr lang="cs-CZ" sz="2400" dirty="0" err="1" smtClean="0"/>
              <a:t>desarrolladas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endParaRPr lang="cs-CZ" sz="1000" dirty="0" smtClean="0"/>
          </a:p>
          <a:p>
            <a:r>
              <a:rPr lang="cs-CZ" sz="9600" dirty="0" err="1" smtClean="0"/>
              <a:t>Otras</a:t>
            </a:r>
            <a:r>
              <a:rPr lang="cs-CZ" sz="9600" dirty="0" smtClean="0"/>
              <a:t> </a:t>
            </a:r>
            <a:r>
              <a:rPr lang="cs-CZ" sz="9600" dirty="0" err="1" smtClean="0"/>
              <a:t>ciudades</a:t>
            </a:r>
            <a:r>
              <a:rPr lang="cs-CZ" sz="9600" dirty="0" smtClean="0"/>
              <a:t> – Bilbao (la </a:t>
            </a:r>
            <a:r>
              <a:rPr lang="cs-CZ" sz="9600" dirty="0" err="1" smtClean="0"/>
              <a:t>ciudad</a:t>
            </a:r>
            <a:r>
              <a:rPr lang="cs-CZ" sz="9600" dirty="0" smtClean="0"/>
              <a:t> </a:t>
            </a:r>
            <a:r>
              <a:rPr lang="cs-CZ" sz="9600" dirty="0" err="1" smtClean="0"/>
              <a:t>más</a:t>
            </a:r>
            <a:r>
              <a:rPr lang="cs-CZ" sz="9600" dirty="0" smtClean="0"/>
              <a:t> </a:t>
            </a:r>
            <a:r>
              <a:rPr lang="cs-CZ" sz="9600" dirty="0" err="1" smtClean="0"/>
              <a:t>poblada</a:t>
            </a:r>
            <a:r>
              <a:rPr lang="cs-CZ" sz="9600" dirty="0" smtClean="0"/>
              <a:t> </a:t>
            </a:r>
            <a:r>
              <a:rPr lang="cs-CZ" sz="9600" dirty="0" err="1" smtClean="0"/>
              <a:t>del</a:t>
            </a:r>
            <a:r>
              <a:rPr lang="cs-CZ" sz="9600" dirty="0" smtClean="0"/>
              <a:t> </a:t>
            </a:r>
            <a:r>
              <a:rPr lang="cs-CZ" sz="9600" dirty="0" err="1" smtClean="0"/>
              <a:t>País</a:t>
            </a:r>
            <a:r>
              <a:rPr lang="cs-CZ" sz="9600" dirty="0" smtClean="0"/>
              <a:t> </a:t>
            </a:r>
            <a:r>
              <a:rPr lang="cs-CZ" sz="9600" dirty="0" err="1" smtClean="0"/>
              <a:t>Vasco</a:t>
            </a:r>
            <a:r>
              <a:rPr lang="cs-CZ" sz="9600" dirty="0" smtClean="0"/>
              <a:t>), San Sebastián</a:t>
            </a:r>
          </a:p>
          <a:p>
            <a:r>
              <a:rPr lang="cs-CZ" sz="9600" dirty="0" smtClean="0"/>
              <a:t>ETA – </a:t>
            </a:r>
            <a:r>
              <a:rPr lang="cs-CZ" sz="9600" dirty="0" err="1" smtClean="0"/>
              <a:t>Euskadi</a:t>
            </a:r>
            <a:r>
              <a:rPr lang="cs-CZ" sz="9600" dirty="0" smtClean="0"/>
              <a:t> Ta </a:t>
            </a:r>
            <a:r>
              <a:rPr lang="cs-CZ" sz="9600" dirty="0" err="1" smtClean="0"/>
              <a:t>Askatasuna</a:t>
            </a:r>
            <a:r>
              <a:rPr lang="cs-CZ" sz="9600" dirty="0" smtClean="0"/>
              <a:t> (</a:t>
            </a:r>
            <a:r>
              <a:rPr lang="cs-CZ" sz="9600" dirty="0" err="1" smtClean="0"/>
              <a:t>expresión</a:t>
            </a:r>
            <a:r>
              <a:rPr lang="cs-CZ" sz="9600" dirty="0" smtClean="0"/>
              <a:t> </a:t>
            </a:r>
            <a:r>
              <a:rPr lang="cs-CZ" sz="9600" dirty="0" err="1" smtClean="0"/>
              <a:t>en</a:t>
            </a:r>
            <a:r>
              <a:rPr lang="cs-CZ" sz="9600" dirty="0" smtClean="0"/>
              <a:t> </a:t>
            </a:r>
            <a:r>
              <a:rPr lang="cs-CZ" sz="9600" dirty="0" err="1" smtClean="0"/>
              <a:t>euskera</a:t>
            </a:r>
            <a:r>
              <a:rPr lang="cs-CZ" sz="9600" dirty="0" smtClean="0"/>
              <a:t>, </a:t>
            </a:r>
            <a:r>
              <a:rPr lang="cs-CZ" sz="9600" dirty="0" err="1" smtClean="0"/>
              <a:t>en</a:t>
            </a:r>
            <a:r>
              <a:rPr lang="cs-CZ" sz="9600" dirty="0" smtClean="0"/>
              <a:t> </a:t>
            </a:r>
            <a:r>
              <a:rPr lang="cs-CZ" sz="9600" dirty="0" err="1" smtClean="0"/>
              <a:t>español</a:t>
            </a:r>
            <a:r>
              <a:rPr lang="cs-CZ" sz="9600" dirty="0" smtClean="0"/>
              <a:t> </a:t>
            </a:r>
            <a:r>
              <a:rPr lang="cs-CZ" sz="9600" dirty="0" err="1" smtClean="0"/>
              <a:t>País</a:t>
            </a:r>
            <a:r>
              <a:rPr lang="cs-CZ" sz="9600" dirty="0" smtClean="0"/>
              <a:t> </a:t>
            </a:r>
            <a:r>
              <a:rPr lang="cs-CZ" sz="9600" dirty="0" err="1" smtClean="0"/>
              <a:t>Vasco</a:t>
            </a:r>
            <a:r>
              <a:rPr lang="cs-CZ" sz="9600" dirty="0" smtClean="0"/>
              <a:t> y </a:t>
            </a:r>
            <a:r>
              <a:rPr lang="cs-CZ" sz="9600" dirty="0" err="1" smtClean="0"/>
              <a:t>Libertad</a:t>
            </a:r>
            <a:r>
              <a:rPr lang="cs-CZ" sz="9600" dirty="0" smtClean="0"/>
              <a:t>). </a:t>
            </a:r>
          </a:p>
          <a:p>
            <a:r>
              <a:rPr lang="cs-CZ" sz="9600" dirty="0" smtClean="0"/>
              <a:t>ETA – </a:t>
            </a:r>
            <a:r>
              <a:rPr lang="cs-CZ" sz="9600" dirty="0" err="1" smtClean="0"/>
              <a:t>una</a:t>
            </a:r>
            <a:r>
              <a:rPr lang="cs-CZ" sz="9600" dirty="0" smtClean="0"/>
              <a:t> </a:t>
            </a:r>
            <a:r>
              <a:rPr lang="cs-CZ" sz="9600" dirty="0" err="1" smtClean="0"/>
              <a:t>organización</a:t>
            </a:r>
            <a:r>
              <a:rPr lang="cs-CZ" sz="9600" dirty="0" smtClean="0"/>
              <a:t> </a:t>
            </a:r>
            <a:r>
              <a:rPr lang="cs-CZ" sz="9600" dirty="0" err="1" smtClean="0"/>
              <a:t>terrorista</a:t>
            </a:r>
            <a:r>
              <a:rPr lang="cs-CZ" sz="9600" dirty="0" smtClean="0"/>
              <a:t> </a:t>
            </a:r>
            <a:r>
              <a:rPr lang="cs-CZ" sz="9600" dirty="0" err="1" smtClean="0"/>
              <a:t>vasca</a:t>
            </a:r>
            <a:r>
              <a:rPr lang="cs-CZ" sz="9600" dirty="0" smtClean="0"/>
              <a:t>. </a:t>
            </a:r>
            <a:r>
              <a:rPr lang="cs-CZ" sz="9600" dirty="0" err="1" smtClean="0"/>
              <a:t>Su</a:t>
            </a:r>
            <a:r>
              <a:rPr lang="cs-CZ" sz="9600" dirty="0" smtClean="0"/>
              <a:t> </a:t>
            </a:r>
            <a:r>
              <a:rPr lang="cs-CZ" sz="9600" dirty="0" err="1" smtClean="0"/>
              <a:t>objetivo</a:t>
            </a:r>
            <a:r>
              <a:rPr lang="cs-CZ" sz="9600" dirty="0" smtClean="0"/>
              <a:t> – la </a:t>
            </a:r>
            <a:r>
              <a:rPr lang="cs-CZ" sz="9600" dirty="0" err="1" smtClean="0"/>
              <a:t>independencia</a:t>
            </a:r>
            <a:r>
              <a:rPr lang="cs-CZ" sz="9600" dirty="0" smtClean="0"/>
              <a:t> de </a:t>
            </a:r>
            <a:r>
              <a:rPr lang="cs-CZ" sz="9600" dirty="0" err="1" smtClean="0"/>
              <a:t>España</a:t>
            </a:r>
            <a:endParaRPr lang="cs-CZ" sz="9600" dirty="0" smtClean="0"/>
          </a:p>
          <a:p>
            <a:endParaRPr lang="cs-CZ" sz="9600" dirty="0" smtClean="0"/>
          </a:p>
          <a:p>
            <a:r>
              <a:rPr lang="en-US" sz="4000" dirty="0" smtClean="0"/>
              <a:t>[cit. 2012-11-13] </a:t>
            </a:r>
            <a:r>
              <a:rPr lang="cs-CZ" sz="4000" dirty="0" smtClean="0"/>
              <a:t>Pod licencí </a:t>
            </a:r>
            <a:r>
              <a:rPr lang="cs-CZ" sz="4000" dirty="0" err="1" smtClean="0"/>
              <a:t>Creative</a:t>
            </a:r>
            <a:r>
              <a:rPr lang="cs-CZ" sz="4000" dirty="0" smtClean="0"/>
              <a:t> </a:t>
            </a:r>
            <a:r>
              <a:rPr lang="cs-CZ" sz="4000" dirty="0" err="1" smtClean="0"/>
              <a:t>Commons</a:t>
            </a:r>
            <a:r>
              <a:rPr lang="cs-CZ" sz="4000" dirty="0" smtClean="0"/>
              <a:t> na WWW:</a:t>
            </a:r>
          </a:p>
          <a:p>
            <a:pPr>
              <a:buNone/>
            </a:pPr>
            <a:r>
              <a:rPr lang="cs-CZ" sz="4000" dirty="0" smtClean="0">
                <a:hlinkClick r:id="rId2"/>
              </a:rPr>
              <a:t>&lt;http://commons.wikimedia.org/w/index.php?title=File:Localizac%C3%B3n_del_Pa%C3%ADs_Vasco.svg&amp;page=1</a:t>
            </a:r>
            <a:r>
              <a:rPr lang="cs-CZ" sz="4000" dirty="0" smtClean="0"/>
              <a:t>&gt;</a:t>
            </a:r>
          </a:p>
          <a:p>
            <a:endParaRPr lang="cs-CZ" sz="4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1506" name="Picture 2" descr="Localización del País Vasco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92696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939</TotalTime>
  <Words>1653</Words>
  <Application>Microsoft Office PowerPoint</Application>
  <PresentationFormat>Předvádění na obrazovce (4:3)</PresentationFormat>
  <Paragraphs>782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Tok</vt:lpstr>
      <vt:lpstr>Comunidades autónomas –  el norte y el centro</vt:lpstr>
      <vt:lpstr>Comunidades autónomas – el norte y el centro</vt:lpstr>
      <vt:lpstr>El mapa de las comunidades autónomas</vt:lpstr>
      <vt:lpstr>El norte</vt:lpstr>
      <vt:lpstr>Galicia</vt:lpstr>
      <vt:lpstr>Santiago de Compostela</vt:lpstr>
      <vt:lpstr>Asturias</vt:lpstr>
      <vt:lpstr>Cantabria</vt:lpstr>
      <vt:lpstr>País Vasco (Euskadi)</vt:lpstr>
      <vt:lpstr>Prezentace aplikace PowerPoint</vt:lpstr>
      <vt:lpstr>Prezentace aplikace PowerPoint</vt:lpstr>
      <vt:lpstr>La Rioja</vt:lpstr>
      <vt:lpstr>Navarra</vt:lpstr>
      <vt:lpstr>Aragón</vt:lpstr>
      <vt:lpstr>El centro</vt:lpstr>
      <vt:lpstr>Castilla y León</vt:lpstr>
      <vt:lpstr>Prezentace aplikace PowerPoint</vt:lpstr>
      <vt:lpstr>Prezentace aplikace PowerPoint</vt:lpstr>
      <vt:lpstr>Segovia</vt:lpstr>
      <vt:lpstr>Salamanca</vt:lpstr>
      <vt:lpstr> La Plaza Mayor de Salamanca</vt:lpstr>
      <vt:lpstr>Casa de las conchas</vt:lpstr>
      <vt:lpstr>Castilla – La Mancha</vt:lpstr>
      <vt:lpstr>Prezentace aplikace PowerPoint</vt:lpstr>
      <vt:lpstr>Prezentace aplikace PowerPoint</vt:lpstr>
      <vt:lpstr>Comunidad de Madrid</vt:lpstr>
      <vt:lpstr>Použité zdroje informací: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96</cp:revision>
  <dcterms:created xsi:type="dcterms:W3CDTF">2012-09-18T04:01:33Z</dcterms:created>
  <dcterms:modified xsi:type="dcterms:W3CDTF">2013-06-10T10:34:30Z</dcterms:modified>
</cp:coreProperties>
</file>