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63C7-D591-492C-BB83-10087C4D4E3B}" type="datetimeFigureOut">
              <a:rPr lang="cs-CZ" smtClean="0"/>
              <a:pPr/>
              <a:t>18.2.2013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61FCE-2D9E-422F-9EE8-1289C7AB70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944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CAE4-3679-4EBC-B51F-C24CFA1F9B09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F974-0846-4D1A-A080-2D5492FD5DCB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6-6998-4F30-B8F0-2F2AC11E5E8E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7943-FE0C-4E08-9101-8FEBE0B6BECD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5CBE-4E27-4454-BE32-6D734347683B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0608-1A17-401B-8E25-6AB7DA4CDF48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1EDB-6AB7-447C-A0FF-7CC04EA9F99E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3F06-D856-4AAF-A034-EDABF59C9740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4F86-A4BD-4213-A12D-CA9EFB9AF5D0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7D30-8863-4110-8541-ABD39C9E1DD5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14F2-2523-40FF-96F7-81E942A8849C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719E3-E10C-45D9-8A5A-A0F8798DEF5B}" type="datetime1">
              <a:rPr lang="cs-CZ" smtClean="0"/>
              <a:pPr/>
              <a:t>18.2.2013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Before_Machu_Picchu.jpg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://commons.wikimedia.org/wiki/File:Machu_Picchu_Locn.pn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Before_Machu_Picchu.jpg" TargetMode="External"/><Relationship Id="rId5" Type="http://schemas.openxmlformats.org/officeDocument/2006/relationships/image" Target="../media/image8.png"/><Relationship Id="rId4" Type="http://schemas.openxmlformats.org/officeDocument/2006/relationships/hyperlink" Target="//commons.wikimedia.org/wiki/File:Machu_Picchu_Locn.pn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Machupicchu_intihuatana.JPG" TargetMode="External"/><Relationship Id="rId7" Type="http://schemas.openxmlformats.org/officeDocument/2006/relationships/image" Target="../media/image11.jpeg"/><Relationship Id="rId2" Type="http://schemas.openxmlformats.org/officeDocument/2006/relationships/hyperlink" Target="http://commons.wikimedia.org/wiki/File:Machu_Picchu_09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Machupicchu_intihuatana.JPG" TargetMode="External"/><Relationship Id="rId5" Type="http://schemas.openxmlformats.org/officeDocument/2006/relationships/image" Target="../media/image10.jpeg"/><Relationship Id="rId4" Type="http://schemas.openxmlformats.org/officeDocument/2006/relationships/hyperlink" Target="//commons.wikimedia.org/wiki/File:Machu_Picchu_09.JPG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Comunidad_aut%C3%B3nom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Chichen_Itza_3.jpg" TargetMode="External"/><Relationship Id="rId2" Type="http://schemas.openxmlformats.org/officeDocument/2006/relationships/hyperlink" Target="http://commons.wikimedia.org/wiki/File:Chichen_Itza_3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Uxmal_Pyramid_of_the_Magician.jpg" TargetMode="External"/><Relationship Id="rId2" Type="http://schemas.openxmlformats.org/officeDocument/2006/relationships/hyperlink" Target="http://commons.wikimedia.org/wiki/File:Uxmal_Pyramid_of_the_Magician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Templo_Mayor_Tenochtitlan.jpg" TargetMode="External"/><Relationship Id="rId2" Type="http://schemas.openxmlformats.org/officeDocument/2006/relationships/hyperlink" Target="http://commons.wikimedia.org/wiki/File:Templo_Mayor_Tenochtitlan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MexicanSculptureRememberingTheSignForTenochtitlanFoundation.JPG" TargetMode="External"/><Relationship Id="rId2" Type="http://schemas.openxmlformats.org/officeDocument/2006/relationships/hyperlink" Target="http://commons.wikimedia.org/wiki/File:MexicanSculptureRememberingTheSignForTenochtitlanFoundation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Quetzalcoatl_1.jpg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commons.wikimedia.org/wiki/File:Busto_quetzalc%C3%B3atl_en_Teotihuac%C3%A1n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//commons.wikimedia.org/wiki/File:Quetzalcoatl_1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//commons.wikimedia.org/wiki/File:Busto_quetzalc%C3%B3atl_en_Teotihuac%C3%A1n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 CIVIZACIONES PRECOLOMBINAS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200800" cy="1345704"/>
          </a:xfrm>
        </p:spPr>
        <p:txBody>
          <a:bodyPr>
            <a:normAutofit fontScale="92500" lnSpcReduction="20000"/>
          </a:bodyPr>
          <a:lstStyle/>
          <a:p>
            <a:pPr lvl="2" algn="l"/>
            <a:r>
              <a:rPr lang="cs-CZ" sz="2400" dirty="0" smtClean="0">
                <a:latin typeface="Cambria" pitchFamily="18" charset="0"/>
              </a:rPr>
              <a:t>Tematická oblast:	Reálie španělsky mluvících 			zemí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Autor:			Mgr. Monika Číhalová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Vytvořeno:	</a:t>
            </a:r>
            <a:r>
              <a:rPr lang="cs-CZ" sz="2400" smtClean="0">
                <a:latin typeface="Cambria" pitchFamily="18" charset="0"/>
              </a:rPr>
              <a:t>	</a:t>
            </a:r>
            <a:r>
              <a:rPr lang="cs-CZ" sz="2400" smtClean="0">
                <a:latin typeface="Cambria" pitchFamily="18" charset="0"/>
              </a:rPr>
              <a:t>Únor </a:t>
            </a:r>
            <a:r>
              <a:rPr lang="cs-CZ" sz="2400" smtClean="0">
                <a:latin typeface="Cambria" pitchFamily="18" charset="0"/>
              </a:rPr>
              <a:t>2013</a:t>
            </a:r>
            <a:endParaRPr lang="cs-CZ" sz="2400" dirty="0">
              <a:latin typeface="Cambr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3600400" cy="365125"/>
          </a:xfrm>
        </p:spPr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Gymnázium, </a:t>
            </a:r>
            <a:r>
              <a:rPr lang="cs-CZ" dirty="0" err="1" smtClean="0">
                <a:latin typeface="Cambria" pitchFamily="18" charset="0"/>
              </a:rPr>
              <a:t>Ostrava</a:t>
            </a:r>
            <a:r>
              <a:rPr lang="cs-CZ" dirty="0" smtClean="0">
                <a:latin typeface="Cambria" pitchFamily="18" charset="0"/>
              </a:rPr>
              <a:t>-Zábřeh, Volgogradská 6a, </a:t>
            </a:r>
            <a:r>
              <a:rPr lang="cs-CZ" dirty="0" err="1" smtClean="0">
                <a:latin typeface="Cambria" pitchFamily="18" charset="0"/>
              </a:rPr>
              <a:t>p.o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800" dirty="0" smtClean="0">
                <a:solidFill>
                  <a:srgbClr val="FFC000"/>
                </a:solidFill>
              </a:rPr>
              <a:t>Los </a:t>
            </a:r>
            <a:r>
              <a:rPr lang="cs-CZ" sz="4800" dirty="0" err="1" smtClean="0">
                <a:solidFill>
                  <a:srgbClr val="FFC000"/>
                </a:solidFill>
              </a:rPr>
              <a:t>incas</a:t>
            </a:r>
            <a:endParaRPr lang="cs-CZ" sz="48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Un</a:t>
            </a:r>
            <a:r>
              <a:rPr lang="cs-CZ" dirty="0" smtClean="0"/>
              <a:t> pueblo </a:t>
            </a:r>
            <a:r>
              <a:rPr lang="cs-CZ" dirty="0" err="1" smtClean="0"/>
              <a:t>indígeno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territorio</a:t>
            </a:r>
            <a:r>
              <a:rPr lang="cs-CZ" dirty="0" smtClean="0"/>
              <a:t> </a:t>
            </a:r>
            <a:r>
              <a:rPr lang="cs-CZ" dirty="0" err="1" smtClean="0"/>
              <a:t>actual</a:t>
            </a:r>
            <a:r>
              <a:rPr lang="cs-CZ" dirty="0" smtClean="0"/>
              <a:t> de </a:t>
            </a:r>
            <a:r>
              <a:rPr lang="cs-CZ" dirty="0" err="1" smtClean="0"/>
              <a:t>Perú</a:t>
            </a:r>
            <a:r>
              <a:rPr lang="cs-CZ" dirty="0" smtClean="0"/>
              <a:t>, Argentina, </a:t>
            </a:r>
            <a:r>
              <a:rPr lang="cs-CZ" dirty="0" err="1" smtClean="0"/>
              <a:t>Bolivia</a:t>
            </a:r>
            <a:r>
              <a:rPr lang="cs-CZ" dirty="0" smtClean="0"/>
              <a:t>, Chile, </a:t>
            </a:r>
            <a:r>
              <a:rPr lang="cs-CZ" dirty="0" err="1" smtClean="0"/>
              <a:t>Colombia</a:t>
            </a:r>
            <a:r>
              <a:rPr lang="cs-CZ" dirty="0" smtClean="0"/>
              <a:t> y Ecuador</a:t>
            </a:r>
          </a:p>
          <a:p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capital</a:t>
            </a:r>
            <a:r>
              <a:rPr lang="cs-CZ" dirty="0" smtClean="0"/>
              <a:t> </a:t>
            </a:r>
            <a:r>
              <a:rPr lang="cs-CZ" dirty="0" err="1" smtClean="0"/>
              <a:t>era</a:t>
            </a:r>
            <a:r>
              <a:rPr lang="cs-CZ" dirty="0" smtClean="0"/>
              <a:t> Cuzco</a:t>
            </a:r>
          </a:p>
          <a:p>
            <a:r>
              <a:rPr lang="cs-CZ" dirty="0" smtClean="0"/>
              <a:t>Se los </a:t>
            </a:r>
            <a:r>
              <a:rPr lang="cs-CZ" dirty="0" err="1" smtClean="0"/>
              <a:t>llamaba</a:t>
            </a:r>
            <a:r>
              <a:rPr lang="cs-CZ" dirty="0" smtClean="0"/>
              <a:t> </a:t>
            </a:r>
            <a:r>
              <a:rPr lang="cs-CZ" dirty="0" err="1" smtClean="0"/>
              <a:t>también</a:t>
            </a:r>
            <a:r>
              <a:rPr lang="cs-CZ" dirty="0" smtClean="0"/>
              <a:t> </a:t>
            </a:r>
            <a:r>
              <a:rPr lang="cs-CZ" i="1" dirty="0" smtClean="0"/>
              <a:t>los </a:t>
            </a:r>
            <a:r>
              <a:rPr lang="cs-CZ" i="1" dirty="0" err="1" smtClean="0"/>
              <a:t>quechuas</a:t>
            </a:r>
            <a:r>
              <a:rPr lang="cs-CZ" i="1" dirty="0" smtClean="0"/>
              <a:t> </a:t>
            </a:r>
            <a:r>
              <a:rPr lang="cs-CZ" dirty="0" err="1" smtClean="0"/>
              <a:t>según</a:t>
            </a:r>
            <a:r>
              <a:rPr lang="cs-CZ" dirty="0" smtClean="0"/>
              <a:t> la </a:t>
            </a:r>
            <a:r>
              <a:rPr lang="cs-CZ" dirty="0" err="1" smtClean="0"/>
              <a:t>lengua</a:t>
            </a:r>
            <a:r>
              <a:rPr lang="cs-CZ" dirty="0" smtClean="0"/>
              <a:t> – </a:t>
            </a:r>
            <a:r>
              <a:rPr lang="cs-CZ" dirty="0" err="1" smtClean="0"/>
              <a:t>quechua</a:t>
            </a:r>
            <a:r>
              <a:rPr lang="cs-CZ" dirty="0" smtClean="0"/>
              <a:t> -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hablaban</a:t>
            </a:r>
            <a:r>
              <a:rPr lang="cs-CZ" dirty="0" smtClean="0"/>
              <a:t> y </a:t>
            </a:r>
            <a:r>
              <a:rPr lang="cs-CZ" dirty="0" err="1" smtClean="0"/>
              <a:t>que</a:t>
            </a:r>
            <a:r>
              <a:rPr lang="cs-CZ" dirty="0" smtClean="0"/>
              <a:t> se </a:t>
            </a:r>
            <a:r>
              <a:rPr lang="cs-CZ" dirty="0" err="1" smtClean="0"/>
              <a:t>todavía</a:t>
            </a:r>
            <a:r>
              <a:rPr lang="cs-CZ" dirty="0" smtClean="0"/>
              <a:t> </a:t>
            </a:r>
            <a:r>
              <a:rPr lang="cs-CZ" dirty="0" err="1" smtClean="0"/>
              <a:t>habla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las </a:t>
            </a:r>
            <a:r>
              <a:rPr lang="cs-CZ" dirty="0" err="1" smtClean="0"/>
              <a:t>zonas</a:t>
            </a:r>
            <a:r>
              <a:rPr lang="cs-CZ" dirty="0" smtClean="0"/>
              <a:t> </a:t>
            </a:r>
            <a:r>
              <a:rPr lang="cs-CZ" dirty="0" err="1" smtClean="0"/>
              <a:t>montañosas</a:t>
            </a:r>
            <a:r>
              <a:rPr lang="cs-CZ" dirty="0" smtClean="0"/>
              <a:t> de </a:t>
            </a:r>
            <a:r>
              <a:rPr lang="cs-CZ" dirty="0" err="1" smtClean="0"/>
              <a:t>Perú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Inca</a:t>
            </a:r>
            <a:r>
              <a:rPr lang="cs-CZ" dirty="0" smtClean="0"/>
              <a:t> </a:t>
            </a:r>
            <a:r>
              <a:rPr lang="cs-CZ" dirty="0" err="1" smtClean="0"/>
              <a:t>gobernaba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imperio</a:t>
            </a:r>
            <a:r>
              <a:rPr lang="cs-CZ" dirty="0" smtClean="0"/>
              <a:t> </a:t>
            </a:r>
            <a:r>
              <a:rPr lang="cs-CZ" dirty="0" err="1" smtClean="0"/>
              <a:t>incaico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tenía</a:t>
            </a:r>
            <a:r>
              <a:rPr lang="cs-CZ" dirty="0" smtClean="0"/>
              <a:t> unos 15 </a:t>
            </a:r>
            <a:r>
              <a:rPr lang="cs-CZ" dirty="0" err="1" smtClean="0"/>
              <a:t>millones</a:t>
            </a:r>
            <a:r>
              <a:rPr lang="cs-CZ" dirty="0" smtClean="0"/>
              <a:t> de </a:t>
            </a:r>
            <a:r>
              <a:rPr lang="cs-CZ" dirty="0" err="1" smtClean="0"/>
              <a:t>habitantes</a:t>
            </a:r>
            <a:endParaRPr lang="cs-CZ" dirty="0" smtClean="0"/>
          </a:p>
          <a:p>
            <a:r>
              <a:rPr lang="cs-CZ" dirty="0" smtClean="0"/>
              <a:t>Se </a:t>
            </a:r>
            <a:r>
              <a:rPr lang="cs-CZ" dirty="0" err="1" smtClean="0"/>
              <a:t>adoroba</a:t>
            </a:r>
            <a:r>
              <a:rPr lang="cs-CZ" dirty="0" smtClean="0"/>
              <a:t> a </a:t>
            </a:r>
            <a:r>
              <a:rPr lang="cs-CZ" dirty="0" err="1" smtClean="0"/>
              <a:t>varios</a:t>
            </a:r>
            <a:r>
              <a:rPr lang="cs-CZ" dirty="0" smtClean="0"/>
              <a:t> </a:t>
            </a:r>
            <a:r>
              <a:rPr lang="cs-CZ" dirty="0" err="1" smtClean="0"/>
              <a:t>dioses</a:t>
            </a:r>
            <a:r>
              <a:rPr lang="cs-CZ" dirty="0" smtClean="0"/>
              <a:t> a la vez </a:t>
            </a:r>
          </a:p>
          <a:p>
            <a:r>
              <a:rPr lang="cs-CZ" dirty="0" smtClean="0"/>
              <a:t>La </a:t>
            </a:r>
            <a:r>
              <a:rPr lang="cs-CZ" dirty="0" err="1" smtClean="0"/>
              <a:t>economía</a:t>
            </a:r>
            <a:r>
              <a:rPr lang="cs-CZ" dirty="0" smtClean="0"/>
              <a:t> </a:t>
            </a:r>
            <a:r>
              <a:rPr lang="cs-CZ" dirty="0" err="1" smtClean="0"/>
              <a:t>inca</a:t>
            </a:r>
            <a:r>
              <a:rPr lang="cs-CZ" dirty="0" smtClean="0"/>
              <a:t> se </a:t>
            </a:r>
            <a:r>
              <a:rPr lang="cs-CZ" dirty="0" err="1" smtClean="0"/>
              <a:t>basó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agricultura</a:t>
            </a:r>
            <a:r>
              <a:rPr lang="cs-CZ" dirty="0" smtClean="0"/>
              <a:t> – </a:t>
            </a:r>
            <a:r>
              <a:rPr lang="cs-CZ" dirty="0" err="1" smtClean="0"/>
              <a:t>en</a:t>
            </a:r>
            <a:r>
              <a:rPr lang="cs-CZ" dirty="0" smtClean="0"/>
              <a:t> forma </a:t>
            </a:r>
            <a:r>
              <a:rPr lang="cs-CZ" dirty="0" err="1" smtClean="0"/>
              <a:t>colectiva</a:t>
            </a:r>
            <a:r>
              <a:rPr lang="cs-CZ" dirty="0" smtClean="0"/>
              <a:t> </a:t>
            </a:r>
            <a:r>
              <a:rPr lang="es-ES" dirty="0" smtClean="0"/>
              <a:t>cultivaron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es-ES" dirty="0" smtClean="0"/>
              <a:t>maíz, papa, frijoles, algodón, tabaco, coca</a:t>
            </a:r>
            <a:endParaRPr lang="cs-CZ" dirty="0" smtClean="0"/>
          </a:p>
          <a:p>
            <a:r>
              <a:rPr lang="cs-CZ" dirty="0" err="1" smtClean="0"/>
              <a:t>Entre</a:t>
            </a:r>
            <a:r>
              <a:rPr lang="cs-CZ" dirty="0" smtClean="0"/>
              <a:t> 1530 y 1540 </a:t>
            </a:r>
            <a:r>
              <a:rPr lang="cs-CZ" dirty="0" err="1" smtClean="0"/>
              <a:t>Francisco</a:t>
            </a:r>
            <a:r>
              <a:rPr lang="cs-CZ" dirty="0" smtClean="0"/>
              <a:t> </a:t>
            </a:r>
            <a:r>
              <a:rPr lang="cs-CZ" dirty="0" err="1" smtClean="0"/>
              <a:t>Pizarro</a:t>
            </a:r>
            <a:r>
              <a:rPr lang="cs-CZ" dirty="0" smtClean="0"/>
              <a:t> </a:t>
            </a:r>
            <a:r>
              <a:rPr lang="cs-CZ" dirty="0" err="1" smtClean="0"/>
              <a:t>conquistó</a:t>
            </a:r>
            <a:r>
              <a:rPr lang="cs-CZ" dirty="0" smtClean="0"/>
              <a:t> </a:t>
            </a:r>
            <a:r>
              <a:rPr lang="cs-CZ" dirty="0" err="1" smtClean="0"/>
              <a:t>Perú</a:t>
            </a:r>
            <a:r>
              <a:rPr lang="cs-CZ" dirty="0" smtClean="0"/>
              <a:t> y puso  </a:t>
            </a:r>
            <a:r>
              <a:rPr lang="cs-CZ" dirty="0" err="1" smtClean="0"/>
              <a:t>fin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imperio</a:t>
            </a:r>
            <a:r>
              <a:rPr lang="cs-CZ" dirty="0" smtClean="0"/>
              <a:t> </a:t>
            </a:r>
            <a:r>
              <a:rPr lang="cs-CZ" dirty="0" err="1" smtClean="0"/>
              <a:t>incaico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FFC000"/>
                </a:solidFill>
              </a:rPr>
              <a:t>Machu </a:t>
            </a:r>
            <a:r>
              <a:rPr lang="cs-CZ" sz="4000" dirty="0" err="1" smtClean="0">
                <a:solidFill>
                  <a:srgbClr val="FFC000"/>
                </a:solidFill>
              </a:rPr>
              <a:t>Picchu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antiguo</a:t>
            </a:r>
            <a:r>
              <a:rPr lang="cs-CZ" dirty="0" smtClean="0"/>
              <a:t> pueblo </a:t>
            </a:r>
            <a:r>
              <a:rPr lang="cs-CZ" dirty="0" err="1" smtClean="0"/>
              <a:t>incaico</a:t>
            </a:r>
            <a:endParaRPr lang="cs-CZ" dirty="0" smtClean="0"/>
          </a:p>
          <a:p>
            <a:r>
              <a:rPr lang="cs-CZ" dirty="0" err="1" smtClean="0"/>
              <a:t>Construido</a:t>
            </a:r>
            <a:r>
              <a:rPr lang="cs-CZ" dirty="0" smtClean="0"/>
              <a:t> a </a:t>
            </a:r>
            <a:r>
              <a:rPr lang="cs-CZ" dirty="0" err="1" smtClean="0"/>
              <a:t>mediados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siglo XV </a:t>
            </a:r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altitud</a:t>
            </a:r>
            <a:r>
              <a:rPr lang="cs-CZ" dirty="0" smtClean="0"/>
              <a:t> de </a:t>
            </a:r>
          </a:p>
          <a:p>
            <a:pPr>
              <a:buNone/>
            </a:pPr>
            <a:r>
              <a:rPr lang="cs-CZ" dirty="0" smtClean="0"/>
              <a:t>	2 490 </a:t>
            </a:r>
            <a:r>
              <a:rPr lang="cs-CZ" dirty="0" err="1" smtClean="0"/>
              <a:t>msnm</a:t>
            </a:r>
            <a:endParaRPr lang="cs-CZ" dirty="0" smtClean="0"/>
          </a:p>
          <a:p>
            <a:r>
              <a:rPr lang="cs-CZ" dirty="0" smtClean="0"/>
              <a:t>Es </a:t>
            </a:r>
            <a:r>
              <a:rPr lang="cs-CZ" dirty="0" err="1" smtClean="0"/>
              <a:t>considerada</a:t>
            </a:r>
            <a:r>
              <a:rPr lang="cs-CZ" dirty="0" smtClean="0"/>
              <a:t> </a:t>
            </a:r>
            <a:r>
              <a:rPr lang="cs-CZ" dirty="0" err="1" smtClean="0"/>
              <a:t>una</a:t>
            </a:r>
            <a:r>
              <a:rPr lang="cs-CZ" dirty="0" smtClean="0"/>
              <a:t> obra maestra de la </a:t>
            </a:r>
            <a:r>
              <a:rPr lang="cs-CZ" dirty="0" err="1" smtClean="0"/>
              <a:t>arquitectura</a:t>
            </a:r>
            <a:r>
              <a:rPr lang="cs-CZ" dirty="0" smtClean="0"/>
              <a:t> y de la </a:t>
            </a:r>
            <a:r>
              <a:rPr lang="cs-CZ" dirty="0" err="1" smtClean="0"/>
              <a:t>ingeniería</a:t>
            </a:r>
            <a:endParaRPr lang="cs-CZ" dirty="0" smtClean="0"/>
          </a:p>
          <a:p>
            <a:r>
              <a:rPr lang="cs-CZ" dirty="0" err="1" smtClean="0"/>
              <a:t>Descrito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i="1" dirty="0" smtClean="0"/>
              <a:t>Lista </a:t>
            </a:r>
            <a:r>
              <a:rPr lang="cs-CZ" i="1" dirty="0" err="1" smtClean="0"/>
              <a:t>del</a:t>
            </a:r>
            <a:r>
              <a:rPr lang="cs-CZ" i="1" dirty="0" smtClean="0"/>
              <a:t> </a:t>
            </a:r>
            <a:r>
              <a:rPr lang="cs-CZ" i="1" dirty="0" err="1" smtClean="0"/>
              <a:t>Patrimonio</a:t>
            </a:r>
            <a:r>
              <a:rPr lang="cs-CZ" i="1" dirty="0" smtClean="0"/>
              <a:t> de la </a:t>
            </a:r>
            <a:r>
              <a:rPr lang="cs-CZ" i="1" dirty="0" err="1" smtClean="0"/>
              <a:t>Humanidad</a:t>
            </a:r>
            <a:endParaRPr lang="cs-CZ" i="1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2012-1</a:t>
            </a:r>
            <a:r>
              <a:rPr lang="cs-CZ" sz="1000" dirty="0" smtClean="0"/>
              <a:t>2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&lt;http://commons.wikimedia.org/wiki/File:Machu_Picchu_Locn.png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r>
              <a:rPr lang="en-US" sz="1000" dirty="0" smtClean="0"/>
              <a:t>[cit. 2012-1</a:t>
            </a:r>
            <a:r>
              <a:rPr lang="cs-CZ" sz="1000" dirty="0" smtClean="0"/>
              <a:t>2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&lt;http://commons.wikimedia.org/wiki/File:Before_Machu_Picchu.jpg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http://upload.wikimedia.org/wikipedia/commons/thumb/d/dd/Machu_Picchu_Locn.png/250px-Machu_Picchu_Locn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2420888"/>
            <a:ext cx="2880320" cy="3087703"/>
          </a:xfrm>
          <a:prstGeom prst="rect">
            <a:avLst/>
          </a:prstGeom>
          <a:noFill/>
        </p:spPr>
      </p:pic>
      <p:pic>
        <p:nvPicPr>
          <p:cNvPr id="1028" name="Picture 4" descr="Before Machu Picchu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6" y="2420888"/>
            <a:ext cx="3240360" cy="309994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cs-CZ" dirty="0" err="1" smtClean="0"/>
              <a:t>Terrazas</a:t>
            </a:r>
            <a:r>
              <a:rPr lang="cs-CZ" dirty="0" smtClean="0"/>
              <a:t> </a:t>
            </a:r>
            <a:r>
              <a:rPr lang="cs-CZ" dirty="0" err="1" smtClean="0"/>
              <a:t>agrícolas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2012-1</a:t>
            </a:r>
            <a:r>
              <a:rPr lang="cs-CZ" sz="1100" dirty="0" smtClean="0"/>
              <a:t>2</a:t>
            </a:r>
            <a:r>
              <a:rPr lang="en-US" sz="1100" dirty="0" smtClean="0"/>
              <a:t>-</a:t>
            </a:r>
            <a:r>
              <a:rPr lang="cs-CZ" sz="1100" dirty="0" smtClean="0"/>
              <a:t>02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&lt;http://commons.wikimedia.org/wiki/File:Machu_Picchu_09.JPG</a:t>
            </a:r>
            <a:r>
              <a:rPr lang="cs-CZ" sz="11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cs-CZ" dirty="0" err="1" smtClean="0"/>
              <a:t>Ruinas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Templo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Sol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endParaRPr lang="cs-CZ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2012-1</a:t>
            </a:r>
            <a:r>
              <a:rPr lang="cs-CZ" sz="1100" dirty="0" smtClean="0"/>
              <a:t>2</a:t>
            </a:r>
            <a:r>
              <a:rPr lang="en-US" sz="1100" dirty="0" smtClean="0"/>
              <a:t>-</a:t>
            </a:r>
            <a:r>
              <a:rPr lang="cs-CZ" sz="1100" dirty="0" smtClean="0"/>
              <a:t>02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3"/>
              </a:rPr>
              <a:t>&lt;http://commons.wikimedia.org/wiki/File:Machupicchu_intihuatana.JPG</a:t>
            </a:r>
            <a:r>
              <a:rPr lang="cs-CZ" sz="1100" dirty="0" smtClean="0"/>
              <a:t>&gt;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5602" name="Picture 2" descr="http://upload.wikimedia.org/wikipedia/commons/thumb/a/a1/Machu_Picchu_09.JPG/300px-Machu_Picchu_09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780928"/>
            <a:ext cx="3433564" cy="2575173"/>
          </a:xfrm>
          <a:prstGeom prst="rect">
            <a:avLst/>
          </a:prstGeom>
          <a:noFill/>
        </p:spPr>
      </p:pic>
      <p:pic>
        <p:nvPicPr>
          <p:cNvPr id="25604" name="Picture 4" descr="http://upload.wikimedia.org/wikipedia/commons/thumb/5/59/Machupicchu_intihuatana.JPG/300px-Machupicchu_intihuatan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76056" y="2780928"/>
            <a:ext cx="3456384" cy="259228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Použité zdroje informací:</a:t>
            </a:r>
            <a:endParaRPr lang="cs-CZ" sz="28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hlinkClick r:id="rId2"/>
              </a:rPr>
              <a:t>&lt;http://es.</a:t>
            </a:r>
            <a:r>
              <a:rPr lang="cs-CZ" sz="2000" dirty="0" err="1" smtClean="0">
                <a:hlinkClick r:id="rId2"/>
              </a:rPr>
              <a:t>wikipedia.org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wiki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Civilizaciones</a:t>
            </a:r>
            <a:r>
              <a:rPr lang="cs-CZ" sz="2000" dirty="0" smtClean="0">
                <a:hlinkClick r:id="rId2"/>
              </a:rPr>
              <a:t>_</a:t>
            </a:r>
            <a:r>
              <a:rPr lang="cs-CZ" sz="2000" dirty="0" err="1" smtClean="0">
                <a:hlinkClick r:id="rId2"/>
              </a:rPr>
              <a:t>precolombinas</a:t>
            </a:r>
            <a:r>
              <a:rPr lang="cs-CZ" sz="2000" dirty="0" smtClean="0"/>
              <a:t>&gt;</a:t>
            </a:r>
          </a:p>
          <a:p>
            <a:r>
              <a:rPr lang="cs-CZ" sz="2000" dirty="0" err="1" smtClean="0"/>
              <a:t>Uriz</a:t>
            </a:r>
            <a:r>
              <a:rPr lang="cs-CZ" sz="2000" dirty="0" smtClean="0"/>
              <a:t> F.J., </a:t>
            </a:r>
            <a:r>
              <a:rPr lang="cs-CZ" sz="2000" dirty="0" err="1" smtClean="0"/>
              <a:t>Harling</a:t>
            </a:r>
            <a:r>
              <a:rPr lang="cs-CZ" sz="2000" dirty="0" smtClean="0"/>
              <a:t> B. </a:t>
            </a:r>
            <a:r>
              <a:rPr lang="cs-CZ" sz="2000" i="1" dirty="0" err="1" smtClean="0"/>
              <a:t>En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España</a:t>
            </a:r>
            <a:r>
              <a:rPr lang="cs-CZ" sz="2000" dirty="0" smtClean="0"/>
              <a:t>. PN 6. London: </a:t>
            </a:r>
            <a:r>
              <a:rPr lang="cs-CZ" sz="2000" dirty="0" err="1" smtClean="0"/>
              <a:t>Chanceler</a:t>
            </a:r>
            <a:r>
              <a:rPr lang="cs-CZ" sz="2000" dirty="0" smtClean="0"/>
              <a:t> </a:t>
            </a:r>
            <a:r>
              <a:rPr lang="cs-CZ" sz="2000" dirty="0" err="1" smtClean="0"/>
              <a:t>International</a:t>
            </a:r>
            <a:r>
              <a:rPr lang="cs-CZ" sz="2000" dirty="0" smtClean="0"/>
              <a:t> </a:t>
            </a:r>
            <a:r>
              <a:rPr lang="cs-CZ" sz="2000" dirty="0" err="1" smtClean="0"/>
              <a:t>Publishers</a:t>
            </a:r>
            <a:r>
              <a:rPr lang="cs-CZ" sz="2000" dirty="0" smtClean="0"/>
              <a:t> </a:t>
            </a:r>
            <a:r>
              <a:rPr lang="cs-CZ" sz="2000" dirty="0" err="1" smtClean="0"/>
              <a:t>Ltd</a:t>
            </a:r>
            <a:r>
              <a:rPr lang="cs-CZ" sz="2000" dirty="0" smtClean="0"/>
              <a:t>, 1996. ISBN 0-905703-91-X. s. 64, 65</a:t>
            </a:r>
          </a:p>
          <a:p>
            <a:endParaRPr lang="cs-CZ" sz="2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Civilizaciones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precolombinas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Antes</a:t>
            </a:r>
            <a:r>
              <a:rPr lang="cs-CZ" dirty="0" smtClean="0"/>
              <a:t> de la </a:t>
            </a:r>
            <a:r>
              <a:rPr lang="cs-CZ" dirty="0" err="1" smtClean="0"/>
              <a:t>llegada</a:t>
            </a:r>
            <a:r>
              <a:rPr lang="cs-CZ" dirty="0" smtClean="0"/>
              <a:t> de </a:t>
            </a:r>
            <a:r>
              <a:rPr lang="cs-CZ" dirty="0" err="1" smtClean="0"/>
              <a:t>Cristobal</a:t>
            </a:r>
            <a:r>
              <a:rPr lang="cs-CZ" dirty="0" smtClean="0"/>
              <a:t> </a:t>
            </a:r>
            <a:r>
              <a:rPr lang="cs-CZ" dirty="0" err="1" smtClean="0"/>
              <a:t>Colón</a:t>
            </a:r>
            <a:r>
              <a:rPr lang="cs-CZ" dirty="0" smtClean="0"/>
              <a:t> (1492) </a:t>
            </a:r>
            <a:r>
              <a:rPr lang="cs-CZ" dirty="0" err="1" smtClean="0"/>
              <a:t>había</a:t>
            </a:r>
            <a:r>
              <a:rPr lang="cs-CZ" dirty="0" smtClean="0"/>
              <a:t> </a:t>
            </a:r>
            <a:r>
              <a:rPr lang="cs-CZ" dirty="0" err="1" smtClean="0"/>
              <a:t>civilizaciones</a:t>
            </a:r>
            <a:r>
              <a:rPr lang="cs-CZ" dirty="0" smtClean="0"/>
              <a:t> </a:t>
            </a:r>
            <a:r>
              <a:rPr lang="cs-CZ" dirty="0" err="1" smtClean="0"/>
              <a:t>muy</a:t>
            </a:r>
            <a:r>
              <a:rPr lang="cs-CZ" dirty="0" smtClean="0"/>
              <a:t> </a:t>
            </a:r>
            <a:r>
              <a:rPr lang="cs-CZ" dirty="0" err="1" smtClean="0"/>
              <a:t>avanzadas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América</a:t>
            </a:r>
            <a:r>
              <a:rPr lang="cs-CZ" dirty="0" smtClean="0"/>
              <a:t> Latina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Los </a:t>
            </a:r>
            <a:r>
              <a:rPr lang="cs-CZ" dirty="0" err="1" smtClean="0">
                <a:solidFill>
                  <a:srgbClr val="FFC000"/>
                </a:solidFill>
              </a:rPr>
              <a:t>mayas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Los </a:t>
            </a:r>
            <a:r>
              <a:rPr lang="cs-CZ" dirty="0" err="1" smtClean="0">
                <a:solidFill>
                  <a:srgbClr val="FFC000"/>
                </a:solidFill>
              </a:rPr>
              <a:t>aztecas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Los </a:t>
            </a:r>
            <a:r>
              <a:rPr lang="cs-CZ" dirty="0" err="1" smtClean="0">
                <a:solidFill>
                  <a:srgbClr val="FFC000"/>
                </a:solidFill>
              </a:rPr>
              <a:t>incas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52800" cy="365125"/>
          </a:xfrm>
        </p:spPr>
        <p:txBody>
          <a:bodyPr/>
          <a:lstStyle/>
          <a:p>
            <a:pPr algn="ctr"/>
            <a:r>
              <a:rPr lang="cs-CZ" dirty="0" smtClean="0"/>
              <a:t>Gymnázium, </a:t>
            </a:r>
            <a:r>
              <a:rPr lang="cs-CZ" dirty="0" err="1" smtClean="0"/>
              <a:t>Ostrava</a:t>
            </a:r>
            <a:r>
              <a:rPr lang="cs-CZ" dirty="0" smtClean="0"/>
              <a:t>-Zábřeh, Volgogradská 6a, </a:t>
            </a:r>
            <a:r>
              <a:rPr lang="cs-CZ" dirty="0" err="1" smtClean="0"/>
              <a:t>p.o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800" dirty="0" smtClean="0">
                <a:solidFill>
                  <a:srgbClr val="FFC000"/>
                </a:solidFill>
              </a:rPr>
              <a:t>Los </a:t>
            </a:r>
            <a:r>
              <a:rPr lang="cs-CZ" sz="4800" dirty="0" err="1" smtClean="0">
                <a:solidFill>
                  <a:srgbClr val="FFC000"/>
                </a:solidFill>
              </a:rPr>
              <a:t>mayas</a:t>
            </a:r>
            <a:endParaRPr lang="cs-CZ" sz="48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Vivían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los </a:t>
            </a:r>
            <a:r>
              <a:rPr lang="cs-CZ" dirty="0" err="1" smtClean="0"/>
              <a:t>territorios</a:t>
            </a:r>
            <a:r>
              <a:rPr lang="cs-CZ" dirty="0" smtClean="0"/>
              <a:t> </a:t>
            </a:r>
            <a:r>
              <a:rPr lang="cs-CZ" dirty="0" err="1" smtClean="0"/>
              <a:t>actuales</a:t>
            </a:r>
            <a:r>
              <a:rPr lang="cs-CZ" dirty="0" smtClean="0"/>
              <a:t> de </a:t>
            </a:r>
            <a:r>
              <a:rPr lang="cs-CZ" dirty="0" err="1" smtClean="0"/>
              <a:t>México</a:t>
            </a:r>
            <a:r>
              <a:rPr lang="cs-CZ" dirty="0" smtClean="0"/>
              <a:t>, Guatemala, </a:t>
            </a:r>
            <a:r>
              <a:rPr lang="cs-CZ" dirty="0" err="1" smtClean="0"/>
              <a:t>Belice</a:t>
            </a:r>
            <a:r>
              <a:rPr lang="cs-CZ" dirty="0" smtClean="0"/>
              <a:t> y Honduras</a:t>
            </a:r>
          </a:p>
          <a:p>
            <a:r>
              <a:rPr lang="cs-CZ" dirty="0" err="1" smtClean="0"/>
              <a:t>Un</a:t>
            </a:r>
            <a:r>
              <a:rPr lang="cs-CZ" dirty="0" smtClean="0"/>
              <a:t> pueblo de </a:t>
            </a:r>
            <a:r>
              <a:rPr lang="cs-CZ" dirty="0" err="1" smtClean="0"/>
              <a:t>alto</a:t>
            </a:r>
            <a:r>
              <a:rPr lang="cs-CZ" dirty="0" smtClean="0"/>
              <a:t> </a:t>
            </a:r>
            <a:r>
              <a:rPr lang="cs-CZ" dirty="0" err="1" smtClean="0"/>
              <a:t>nivel</a:t>
            </a:r>
            <a:r>
              <a:rPr lang="cs-CZ" dirty="0" smtClean="0"/>
              <a:t> de </a:t>
            </a:r>
            <a:r>
              <a:rPr lang="cs-CZ" dirty="0" err="1" smtClean="0"/>
              <a:t>civilización</a:t>
            </a:r>
            <a:endParaRPr lang="cs-CZ" dirty="0" smtClean="0"/>
          </a:p>
          <a:p>
            <a:r>
              <a:rPr lang="cs-CZ" dirty="0" smtClean="0"/>
              <a:t>Buenos </a:t>
            </a:r>
            <a:r>
              <a:rPr lang="cs-CZ" dirty="0" err="1" smtClean="0"/>
              <a:t>científicos</a:t>
            </a:r>
            <a:r>
              <a:rPr lang="cs-CZ" dirty="0" smtClean="0"/>
              <a:t>, </a:t>
            </a:r>
            <a:r>
              <a:rPr lang="cs-CZ" dirty="0" err="1" smtClean="0"/>
              <a:t>matemáticos</a:t>
            </a:r>
            <a:r>
              <a:rPr lang="cs-CZ" dirty="0" smtClean="0"/>
              <a:t> (</a:t>
            </a:r>
            <a:r>
              <a:rPr lang="cs-CZ" dirty="0" err="1" smtClean="0"/>
              <a:t>inventores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cero</a:t>
            </a:r>
            <a:r>
              <a:rPr lang="cs-CZ" dirty="0" smtClean="0"/>
              <a:t>), </a:t>
            </a:r>
            <a:r>
              <a:rPr lang="cs-CZ" dirty="0" err="1" smtClean="0"/>
              <a:t>astrónomos</a:t>
            </a:r>
            <a:r>
              <a:rPr lang="cs-CZ" dirty="0" smtClean="0"/>
              <a:t>, </a:t>
            </a:r>
            <a:r>
              <a:rPr lang="cs-CZ" dirty="0" err="1" smtClean="0"/>
              <a:t>agricultores</a:t>
            </a:r>
            <a:r>
              <a:rPr lang="cs-CZ" dirty="0" smtClean="0"/>
              <a:t>, </a:t>
            </a:r>
            <a:r>
              <a:rPr lang="cs-CZ" dirty="0" err="1" smtClean="0"/>
              <a:t>comerciantes</a:t>
            </a:r>
            <a:endParaRPr lang="cs-CZ" dirty="0" smtClean="0"/>
          </a:p>
          <a:p>
            <a:r>
              <a:rPr lang="cs-CZ" dirty="0" smtClean="0"/>
              <a:t>La </a:t>
            </a:r>
            <a:r>
              <a:rPr lang="cs-CZ" dirty="0" err="1" smtClean="0"/>
              <a:t>religión</a:t>
            </a:r>
            <a:r>
              <a:rPr lang="cs-CZ" dirty="0" smtClean="0"/>
              <a:t> </a:t>
            </a:r>
            <a:r>
              <a:rPr lang="cs-CZ" dirty="0" err="1" smtClean="0"/>
              <a:t>tenía</a:t>
            </a:r>
            <a:r>
              <a:rPr lang="cs-CZ" dirty="0" smtClean="0"/>
              <a:t> </a:t>
            </a:r>
            <a:r>
              <a:rPr lang="cs-CZ" dirty="0" err="1" smtClean="0"/>
              <a:t>una</a:t>
            </a:r>
            <a:r>
              <a:rPr lang="cs-CZ" dirty="0" smtClean="0"/>
              <a:t> gran </a:t>
            </a:r>
            <a:r>
              <a:rPr lang="cs-CZ" dirty="0" err="1" smtClean="0"/>
              <a:t>influencia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vida de los </a:t>
            </a:r>
            <a:r>
              <a:rPr lang="cs-CZ" dirty="0" err="1" smtClean="0"/>
              <a:t>mayas</a:t>
            </a:r>
            <a:endParaRPr lang="cs-CZ" dirty="0" smtClean="0"/>
          </a:p>
          <a:p>
            <a:r>
              <a:rPr lang="cs-CZ" dirty="0" smtClean="0"/>
              <a:t>Se </a:t>
            </a:r>
            <a:r>
              <a:rPr lang="cs-CZ" dirty="0" err="1" smtClean="0"/>
              <a:t>adoroba</a:t>
            </a:r>
            <a:r>
              <a:rPr lang="cs-CZ" dirty="0" smtClean="0"/>
              <a:t> a </a:t>
            </a:r>
            <a:r>
              <a:rPr lang="cs-CZ" dirty="0" err="1" smtClean="0"/>
              <a:t>varios</a:t>
            </a:r>
            <a:r>
              <a:rPr lang="cs-CZ" dirty="0" smtClean="0"/>
              <a:t> </a:t>
            </a:r>
            <a:r>
              <a:rPr lang="cs-CZ" dirty="0" err="1" smtClean="0"/>
              <a:t>dioses</a:t>
            </a:r>
            <a:r>
              <a:rPr lang="cs-CZ" dirty="0" smtClean="0"/>
              <a:t> a la vez </a:t>
            </a:r>
          </a:p>
          <a:p>
            <a:r>
              <a:rPr lang="cs-CZ" dirty="0" smtClean="0"/>
              <a:t>Los </a:t>
            </a:r>
            <a:r>
              <a:rPr lang="cs-CZ" dirty="0" err="1" smtClean="0"/>
              <a:t>sacerdotes</a:t>
            </a:r>
            <a:r>
              <a:rPr lang="cs-CZ" dirty="0" smtClean="0"/>
              <a:t> </a:t>
            </a:r>
            <a:r>
              <a:rPr lang="cs-CZ" dirty="0" err="1" smtClean="0"/>
              <a:t>partenecían</a:t>
            </a:r>
            <a:r>
              <a:rPr lang="cs-CZ" dirty="0" smtClean="0"/>
              <a:t> a la </a:t>
            </a:r>
            <a:r>
              <a:rPr lang="cs-CZ" dirty="0" err="1" smtClean="0"/>
              <a:t>nobleza</a:t>
            </a:r>
            <a:r>
              <a:rPr lang="cs-CZ" dirty="0" smtClean="0"/>
              <a:t> y </a:t>
            </a:r>
            <a:r>
              <a:rPr lang="cs-CZ" dirty="0" err="1" smtClean="0"/>
              <a:t>tenían</a:t>
            </a:r>
            <a:r>
              <a:rPr lang="cs-CZ" dirty="0" smtClean="0"/>
              <a:t>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papel</a:t>
            </a:r>
            <a:r>
              <a:rPr lang="cs-CZ" dirty="0" smtClean="0"/>
              <a:t> </a:t>
            </a:r>
            <a:r>
              <a:rPr lang="cs-CZ" dirty="0" err="1" smtClean="0"/>
              <a:t>importante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vida de los </a:t>
            </a:r>
            <a:r>
              <a:rPr lang="cs-CZ" dirty="0" err="1" smtClean="0"/>
              <a:t>mayas</a:t>
            </a:r>
            <a:endParaRPr lang="cs-CZ" dirty="0" smtClean="0"/>
          </a:p>
          <a:p>
            <a:r>
              <a:rPr lang="cs-CZ" dirty="0" smtClean="0"/>
              <a:t>Se </a:t>
            </a:r>
            <a:r>
              <a:rPr lang="cs-CZ" dirty="0" err="1" smtClean="0"/>
              <a:t>sacrificaban</a:t>
            </a:r>
            <a:r>
              <a:rPr lang="cs-CZ" dirty="0" smtClean="0"/>
              <a:t> </a:t>
            </a:r>
            <a:r>
              <a:rPr lang="cs-CZ" dirty="0" err="1" smtClean="0"/>
              <a:t>humanos</a:t>
            </a:r>
            <a:r>
              <a:rPr lang="cs-CZ" dirty="0" smtClean="0"/>
              <a:t> (</a:t>
            </a:r>
            <a:r>
              <a:rPr lang="cs-CZ" dirty="0" err="1" smtClean="0"/>
              <a:t>prisioneros</a:t>
            </a:r>
            <a:r>
              <a:rPr lang="cs-CZ" dirty="0" smtClean="0"/>
              <a:t> de </a:t>
            </a:r>
            <a:r>
              <a:rPr lang="cs-CZ" dirty="0" err="1" smtClean="0"/>
              <a:t>guerra</a:t>
            </a:r>
            <a:r>
              <a:rPr lang="cs-CZ" dirty="0" smtClean="0"/>
              <a:t>)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rituales</a:t>
            </a:r>
            <a:r>
              <a:rPr lang="cs-CZ" dirty="0" smtClean="0"/>
              <a:t> a la </a:t>
            </a:r>
            <a:r>
              <a:rPr lang="cs-CZ" dirty="0" err="1" smtClean="0"/>
              <a:t>lluvia</a:t>
            </a:r>
            <a:r>
              <a:rPr lang="cs-CZ" dirty="0" smtClean="0"/>
              <a:t>, a la </a:t>
            </a:r>
            <a:r>
              <a:rPr lang="cs-CZ" dirty="0" err="1" smtClean="0"/>
              <a:t>tierra</a:t>
            </a:r>
            <a:r>
              <a:rPr lang="cs-CZ" dirty="0" smtClean="0"/>
              <a:t> y </a:t>
            </a:r>
            <a:r>
              <a:rPr lang="cs-CZ" dirty="0" err="1" smtClean="0"/>
              <a:t>al</a:t>
            </a:r>
            <a:r>
              <a:rPr lang="cs-CZ" dirty="0" smtClean="0"/>
              <a:t> sol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err="1" smtClean="0">
                <a:solidFill>
                  <a:srgbClr val="FFC000"/>
                </a:solidFill>
              </a:rPr>
              <a:t>Cuidad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prehispánica</a:t>
            </a:r>
            <a:r>
              <a:rPr lang="cs-CZ" sz="4000" dirty="0" smtClean="0">
                <a:solidFill>
                  <a:srgbClr val="FFC000"/>
                </a:solidFill>
              </a:rPr>
              <a:t> de </a:t>
            </a:r>
            <a:r>
              <a:rPr lang="cs-CZ" sz="4000" dirty="0" err="1" smtClean="0">
                <a:solidFill>
                  <a:srgbClr val="FFC000"/>
                </a:solidFill>
              </a:rPr>
              <a:t>Chichén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Itzá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Los </a:t>
            </a:r>
            <a:r>
              <a:rPr lang="cs-CZ" sz="2400" dirty="0" err="1" smtClean="0"/>
              <a:t>mayas</a:t>
            </a:r>
            <a:r>
              <a:rPr lang="cs-CZ" sz="2400" dirty="0" smtClean="0"/>
              <a:t> </a:t>
            </a:r>
            <a:r>
              <a:rPr lang="cs-CZ" sz="2400" dirty="0" err="1" smtClean="0"/>
              <a:t>construyeron</a:t>
            </a:r>
            <a:r>
              <a:rPr lang="cs-CZ" sz="2400" dirty="0" smtClean="0"/>
              <a:t> </a:t>
            </a:r>
            <a:r>
              <a:rPr lang="cs-CZ" sz="2400" dirty="0" err="1" smtClean="0"/>
              <a:t>templos</a:t>
            </a:r>
            <a:r>
              <a:rPr lang="cs-CZ" sz="2400" dirty="0" smtClean="0"/>
              <a:t> </a:t>
            </a:r>
            <a:r>
              <a:rPr lang="cs-CZ" sz="2400" dirty="0" err="1" smtClean="0"/>
              <a:t>magníficos</a:t>
            </a:r>
            <a:endParaRPr lang="cs-CZ" sz="2400" dirty="0" smtClean="0"/>
          </a:p>
          <a:p>
            <a:pPr algn="ctr"/>
            <a:r>
              <a:rPr lang="cs-CZ" sz="2400" dirty="0" smtClean="0">
                <a:solidFill>
                  <a:srgbClr val="FFC000"/>
                </a:solidFill>
              </a:rPr>
              <a:t>El </a:t>
            </a:r>
            <a:r>
              <a:rPr lang="cs-CZ" sz="2400" dirty="0" err="1" smtClean="0">
                <a:solidFill>
                  <a:srgbClr val="FFC000"/>
                </a:solidFill>
              </a:rPr>
              <a:t>Templo</a:t>
            </a:r>
            <a:r>
              <a:rPr lang="cs-CZ" sz="2400" dirty="0" smtClean="0">
                <a:solidFill>
                  <a:srgbClr val="FFC000"/>
                </a:solidFill>
              </a:rPr>
              <a:t> de </a:t>
            </a:r>
            <a:r>
              <a:rPr lang="cs-CZ" sz="2400" dirty="0" err="1" smtClean="0">
                <a:solidFill>
                  <a:srgbClr val="FFC000"/>
                </a:solidFill>
              </a:rPr>
              <a:t>Kukulcán</a:t>
            </a:r>
            <a:endParaRPr lang="cs-CZ" sz="2400" dirty="0" smtClean="0">
              <a:solidFill>
                <a:srgbClr val="FFC000"/>
              </a:solidFill>
            </a:endParaRPr>
          </a:p>
          <a:p>
            <a:r>
              <a:rPr lang="cs-CZ" sz="1900" dirty="0" err="1" smtClean="0"/>
              <a:t>En</a:t>
            </a:r>
            <a:r>
              <a:rPr lang="cs-CZ" sz="1900" dirty="0" smtClean="0"/>
              <a:t> la </a:t>
            </a:r>
            <a:r>
              <a:rPr lang="cs-CZ" sz="1900" dirty="0" err="1" smtClean="0"/>
              <a:t>zona</a:t>
            </a:r>
            <a:r>
              <a:rPr lang="cs-CZ" sz="1900" dirty="0" smtClean="0"/>
              <a:t> </a:t>
            </a:r>
            <a:r>
              <a:rPr lang="cs-CZ" sz="1900" dirty="0" err="1" smtClean="0"/>
              <a:t>arqueológica</a:t>
            </a:r>
            <a:r>
              <a:rPr lang="cs-CZ" sz="1900" dirty="0" smtClean="0"/>
              <a:t> de </a:t>
            </a:r>
            <a:r>
              <a:rPr lang="cs-CZ" sz="1900" dirty="0" err="1" smtClean="0"/>
              <a:t>Chichén</a:t>
            </a:r>
            <a:r>
              <a:rPr lang="cs-CZ" sz="1900" dirty="0" smtClean="0"/>
              <a:t> </a:t>
            </a:r>
            <a:r>
              <a:rPr lang="cs-CZ" sz="1900" dirty="0" err="1" smtClean="0"/>
              <a:t>Itzá</a:t>
            </a:r>
            <a:endParaRPr lang="cs-CZ" sz="1900" dirty="0" smtClean="0"/>
          </a:p>
          <a:p>
            <a:r>
              <a:rPr lang="cs-CZ" sz="1900" dirty="0" err="1" smtClean="0"/>
              <a:t>Descrito</a:t>
            </a:r>
            <a:r>
              <a:rPr lang="cs-CZ" sz="1900" dirty="0" smtClean="0"/>
              <a:t> </a:t>
            </a:r>
            <a:r>
              <a:rPr lang="cs-CZ" sz="1900" dirty="0" err="1" smtClean="0"/>
              <a:t>en</a:t>
            </a:r>
            <a:r>
              <a:rPr lang="cs-CZ" sz="1900" dirty="0" smtClean="0"/>
              <a:t> la </a:t>
            </a:r>
            <a:r>
              <a:rPr lang="cs-CZ" sz="1900" i="1" dirty="0" smtClean="0"/>
              <a:t>Lista </a:t>
            </a:r>
            <a:r>
              <a:rPr lang="cs-CZ" sz="1900" i="1" dirty="0" err="1" smtClean="0"/>
              <a:t>del</a:t>
            </a:r>
            <a:r>
              <a:rPr lang="cs-CZ" sz="1900" i="1" dirty="0" smtClean="0"/>
              <a:t>  </a:t>
            </a:r>
            <a:r>
              <a:rPr lang="cs-CZ" sz="1900" i="1" dirty="0" err="1" smtClean="0"/>
              <a:t>Patrimonio</a:t>
            </a:r>
            <a:r>
              <a:rPr lang="cs-CZ" sz="1900" i="1" dirty="0" smtClean="0"/>
              <a:t> de la </a:t>
            </a:r>
            <a:r>
              <a:rPr lang="cs-CZ" sz="1900" i="1" dirty="0" err="1" smtClean="0"/>
              <a:t>Humanidad</a:t>
            </a:r>
            <a:endParaRPr lang="cs-CZ" sz="1900" i="1" dirty="0" smtClean="0"/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100" dirty="0" smtClean="0"/>
              <a:t>[cit. 2012-1</a:t>
            </a:r>
            <a:r>
              <a:rPr lang="cs-CZ" sz="1100" dirty="0" smtClean="0"/>
              <a:t>2</a:t>
            </a:r>
            <a:r>
              <a:rPr lang="en-US" sz="1100" dirty="0" smtClean="0"/>
              <a:t>-</a:t>
            </a:r>
            <a:r>
              <a:rPr lang="cs-CZ" sz="1100" dirty="0" smtClean="0"/>
              <a:t>02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&lt;http://commons.wikimedia.org/wiki/File:Chichen_Itza_3.jpg</a:t>
            </a:r>
            <a:r>
              <a:rPr lang="cs-CZ" sz="11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http://upload.wikimedia.org/wikipedia/commons/thumb/5/51/Chichen_Itza_3.jpg/300px-Chichen_Itza_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3443402"/>
            <a:ext cx="4608512" cy="24578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err="1" smtClean="0">
                <a:solidFill>
                  <a:srgbClr val="FFC000"/>
                </a:solidFill>
              </a:rPr>
              <a:t>Ciudad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prehispánica</a:t>
            </a:r>
            <a:r>
              <a:rPr lang="cs-CZ" sz="4000" dirty="0" smtClean="0">
                <a:solidFill>
                  <a:srgbClr val="FFC000"/>
                </a:solidFill>
              </a:rPr>
              <a:t> de </a:t>
            </a:r>
            <a:r>
              <a:rPr lang="cs-CZ" sz="4000" dirty="0" err="1" smtClean="0">
                <a:solidFill>
                  <a:srgbClr val="FFC000"/>
                </a:solidFill>
              </a:rPr>
              <a:t>Uxmal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err="1" smtClean="0"/>
              <a:t>Una</a:t>
            </a:r>
            <a:r>
              <a:rPr lang="cs-CZ" sz="2400" dirty="0" smtClean="0"/>
              <a:t> </a:t>
            </a:r>
            <a:r>
              <a:rPr lang="cs-CZ" sz="2400" dirty="0" err="1" smtClean="0"/>
              <a:t>antigua</a:t>
            </a:r>
            <a:r>
              <a:rPr lang="cs-CZ" sz="2400" dirty="0" smtClean="0"/>
              <a:t> </a:t>
            </a:r>
            <a:r>
              <a:rPr lang="cs-CZ" sz="2400" dirty="0" err="1" smtClean="0"/>
              <a:t>ciudad</a:t>
            </a:r>
            <a:r>
              <a:rPr lang="cs-CZ" sz="2400" dirty="0" smtClean="0"/>
              <a:t> </a:t>
            </a:r>
            <a:r>
              <a:rPr lang="cs-CZ" sz="2400" dirty="0" err="1" smtClean="0"/>
              <a:t>maya</a:t>
            </a:r>
            <a:endParaRPr lang="cs-CZ" sz="2400" dirty="0" smtClean="0"/>
          </a:p>
          <a:p>
            <a:pPr algn="ctr"/>
            <a:r>
              <a:rPr lang="cs-CZ" sz="2400" dirty="0" err="1" smtClean="0">
                <a:solidFill>
                  <a:srgbClr val="FFC000"/>
                </a:solidFill>
              </a:rPr>
              <a:t>Pirámide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del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Adivino</a:t>
            </a:r>
            <a:endParaRPr lang="cs-CZ" sz="2400" dirty="0" smtClean="0">
              <a:solidFill>
                <a:srgbClr val="FFC000"/>
              </a:solidFill>
            </a:endParaRPr>
          </a:p>
          <a:p>
            <a:r>
              <a:rPr lang="cs-CZ" sz="1800" dirty="0" err="1" smtClean="0"/>
              <a:t>En</a:t>
            </a:r>
            <a:r>
              <a:rPr lang="cs-CZ" sz="1800" dirty="0" smtClean="0"/>
              <a:t> la </a:t>
            </a:r>
            <a:r>
              <a:rPr lang="cs-CZ" sz="1800" dirty="0" err="1" smtClean="0"/>
              <a:t>zona</a:t>
            </a:r>
            <a:r>
              <a:rPr lang="cs-CZ" sz="1800" dirty="0" smtClean="0"/>
              <a:t> </a:t>
            </a:r>
            <a:r>
              <a:rPr lang="cs-CZ" sz="1800" dirty="0" err="1" smtClean="0"/>
              <a:t>arqueológica</a:t>
            </a:r>
            <a:r>
              <a:rPr lang="cs-CZ" sz="1800" dirty="0" smtClean="0"/>
              <a:t> de </a:t>
            </a:r>
            <a:r>
              <a:rPr lang="cs-CZ" sz="1800" dirty="0" err="1" smtClean="0"/>
              <a:t>Uxmal</a:t>
            </a:r>
            <a:endParaRPr lang="cs-CZ" sz="1800" dirty="0" smtClean="0"/>
          </a:p>
          <a:p>
            <a:r>
              <a:rPr lang="cs-CZ" sz="1800" dirty="0" err="1" smtClean="0"/>
              <a:t>Descrito</a:t>
            </a:r>
            <a:r>
              <a:rPr lang="cs-CZ" sz="1800" dirty="0" smtClean="0"/>
              <a:t> </a:t>
            </a:r>
            <a:r>
              <a:rPr lang="cs-CZ" sz="1800" dirty="0" err="1" smtClean="0"/>
              <a:t>en</a:t>
            </a:r>
            <a:r>
              <a:rPr lang="cs-CZ" sz="1800" dirty="0" smtClean="0"/>
              <a:t> la </a:t>
            </a:r>
            <a:r>
              <a:rPr lang="cs-CZ" sz="1800" i="1" dirty="0" smtClean="0"/>
              <a:t>Lista </a:t>
            </a:r>
            <a:r>
              <a:rPr lang="cs-CZ" sz="1800" i="1" dirty="0" err="1" smtClean="0"/>
              <a:t>del</a:t>
            </a:r>
            <a:r>
              <a:rPr lang="cs-CZ" sz="1800" i="1" dirty="0" smtClean="0"/>
              <a:t>  </a:t>
            </a:r>
            <a:r>
              <a:rPr lang="cs-CZ" sz="1800" i="1" dirty="0" err="1" smtClean="0"/>
              <a:t>Patrimonio</a:t>
            </a:r>
            <a:r>
              <a:rPr lang="cs-CZ" sz="1800" i="1" dirty="0" smtClean="0"/>
              <a:t> de la </a:t>
            </a:r>
            <a:r>
              <a:rPr lang="cs-CZ" sz="1800" i="1" dirty="0" err="1" smtClean="0"/>
              <a:t>Humanidad</a:t>
            </a:r>
            <a:endParaRPr lang="cs-CZ" sz="1800" i="1" dirty="0" smtClean="0"/>
          </a:p>
          <a:p>
            <a:endParaRPr lang="cs-CZ" dirty="0" smtClean="0"/>
          </a:p>
          <a:p>
            <a:endParaRPr lang="cs-CZ" sz="1050" dirty="0" smtClean="0">
              <a:hlinkClick r:id="rId2"/>
            </a:endParaRPr>
          </a:p>
          <a:p>
            <a:endParaRPr lang="cs-CZ" sz="1050" dirty="0" smtClean="0">
              <a:hlinkClick r:id="rId2"/>
            </a:endParaRPr>
          </a:p>
          <a:p>
            <a:endParaRPr lang="cs-CZ" sz="1050" dirty="0" smtClean="0">
              <a:hlinkClick r:id="rId2"/>
            </a:endParaRPr>
          </a:p>
          <a:p>
            <a:endParaRPr lang="cs-CZ" sz="1050" dirty="0" smtClean="0">
              <a:hlinkClick r:id="rId2"/>
            </a:endParaRPr>
          </a:p>
          <a:p>
            <a:endParaRPr lang="cs-CZ" sz="1050" dirty="0" smtClean="0">
              <a:hlinkClick r:id="rId2"/>
            </a:endParaRPr>
          </a:p>
          <a:p>
            <a:endParaRPr lang="cs-CZ" sz="1050" dirty="0" smtClean="0">
              <a:hlinkClick r:id="rId2"/>
            </a:endParaRPr>
          </a:p>
          <a:p>
            <a:endParaRPr lang="cs-CZ" sz="1050" dirty="0" smtClean="0">
              <a:hlinkClick r:id="rId2"/>
            </a:endParaRPr>
          </a:p>
          <a:p>
            <a:endParaRPr lang="cs-CZ" sz="1050" dirty="0" smtClean="0">
              <a:hlinkClick r:id="rId2"/>
            </a:endParaRPr>
          </a:p>
          <a:p>
            <a:endParaRPr lang="cs-CZ" sz="1050" dirty="0" smtClean="0">
              <a:hlinkClick r:id="rId2"/>
            </a:endParaRPr>
          </a:p>
          <a:p>
            <a:endParaRPr lang="cs-CZ" sz="1050" dirty="0" smtClean="0">
              <a:hlinkClick r:id="rId2"/>
            </a:endParaRPr>
          </a:p>
          <a:p>
            <a:endParaRPr lang="cs-CZ" sz="1050" dirty="0" smtClean="0">
              <a:hlinkClick r:id="rId2"/>
            </a:endParaRPr>
          </a:p>
          <a:p>
            <a:endParaRPr lang="cs-CZ" sz="1050" dirty="0" smtClean="0"/>
          </a:p>
          <a:p>
            <a:r>
              <a:rPr lang="en-US" sz="1050" dirty="0" smtClean="0"/>
              <a:t>[cit. 2012-1</a:t>
            </a:r>
            <a:r>
              <a:rPr lang="cs-CZ" sz="1050" dirty="0" smtClean="0"/>
              <a:t>2</a:t>
            </a:r>
            <a:r>
              <a:rPr lang="en-US" sz="1050" dirty="0" smtClean="0"/>
              <a:t>-</a:t>
            </a:r>
            <a:r>
              <a:rPr lang="cs-CZ" sz="1050" dirty="0" smtClean="0"/>
              <a:t>02</a:t>
            </a:r>
            <a:r>
              <a:rPr lang="en-US" sz="1050" dirty="0" smtClean="0"/>
              <a:t>] </a:t>
            </a:r>
            <a:r>
              <a:rPr lang="cs-CZ" sz="1050" dirty="0" smtClean="0"/>
              <a:t>Pod licencí </a:t>
            </a:r>
            <a:r>
              <a:rPr lang="cs-CZ" sz="1050" dirty="0" err="1" smtClean="0"/>
              <a:t>Creative</a:t>
            </a:r>
            <a:r>
              <a:rPr lang="cs-CZ" sz="1050" dirty="0" smtClean="0"/>
              <a:t> </a:t>
            </a:r>
            <a:r>
              <a:rPr lang="cs-CZ" sz="1050" dirty="0" err="1" smtClean="0"/>
              <a:t>Commons</a:t>
            </a:r>
            <a:r>
              <a:rPr lang="cs-CZ" sz="1050" dirty="0" smtClean="0"/>
              <a:t> na WWW:</a:t>
            </a:r>
          </a:p>
          <a:p>
            <a:pPr>
              <a:buNone/>
            </a:pPr>
            <a:r>
              <a:rPr lang="cs-CZ" sz="1050" dirty="0" smtClean="0">
                <a:hlinkClick r:id="rId2"/>
              </a:rPr>
              <a:t>&lt;http://commons.wikimedia.org/wiki/File:Uxmal_Pyramid_of_the_Magician.jpg</a:t>
            </a:r>
            <a:r>
              <a:rPr lang="cs-CZ" sz="1050" dirty="0" smtClean="0"/>
              <a:t>&gt;</a:t>
            </a:r>
          </a:p>
          <a:p>
            <a:endParaRPr lang="cs-CZ" sz="105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8434" name="Picture 2" descr="Uxmal Pyramid of the Magicia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3429000"/>
            <a:ext cx="3168352" cy="238260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800" dirty="0" smtClean="0">
                <a:solidFill>
                  <a:srgbClr val="FFC000"/>
                </a:solidFill>
              </a:rPr>
              <a:t>Los </a:t>
            </a:r>
            <a:r>
              <a:rPr lang="cs-CZ" sz="4800" dirty="0" err="1" smtClean="0">
                <a:solidFill>
                  <a:srgbClr val="FFC000"/>
                </a:solidFill>
              </a:rPr>
              <a:t>aztecas</a:t>
            </a:r>
            <a:endParaRPr lang="cs-CZ" sz="48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Un</a:t>
            </a:r>
            <a:r>
              <a:rPr lang="cs-CZ" dirty="0" smtClean="0"/>
              <a:t> pueblo </a:t>
            </a:r>
            <a:r>
              <a:rPr lang="cs-CZ" dirty="0" err="1" smtClean="0"/>
              <a:t>indígeno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territorio</a:t>
            </a:r>
            <a:r>
              <a:rPr lang="cs-CZ" dirty="0" smtClean="0"/>
              <a:t> </a:t>
            </a:r>
            <a:r>
              <a:rPr lang="cs-CZ" dirty="0" err="1" smtClean="0"/>
              <a:t>actual</a:t>
            </a:r>
            <a:r>
              <a:rPr lang="cs-CZ" dirty="0" smtClean="0"/>
              <a:t> de </a:t>
            </a:r>
            <a:r>
              <a:rPr lang="cs-CZ" dirty="0" err="1" smtClean="0"/>
              <a:t>México</a:t>
            </a:r>
            <a:endParaRPr lang="cs-CZ" dirty="0" smtClean="0"/>
          </a:p>
          <a:p>
            <a:r>
              <a:rPr lang="cs-CZ" dirty="0" err="1" smtClean="0"/>
              <a:t>En</a:t>
            </a:r>
            <a:r>
              <a:rPr lang="cs-CZ" dirty="0" smtClean="0"/>
              <a:t> 1325 </a:t>
            </a:r>
            <a:r>
              <a:rPr lang="cs-CZ" dirty="0" err="1" smtClean="0"/>
              <a:t>fundaron</a:t>
            </a:r>
            <a:r>
              <a:rPr lang="cs-CZ" dirty="0" smtClean="0"/>
              <a:t> la </a:t>
            </a:r>
            <a:r>
              <a:rPr lang="cs-CZ" dirty="0" err="1" smtClean="0"/>
              <a:t>ciudad</a:t>
            </a:r>
            <a:r>
              <a:rPr lang="cs-CZ" dirty="0" smtClean="0"/>
              <a:t> </a:t>
            </a:r>
            <a:r>
              <a:rPr lang="cs-CZ" dirty="0" err="1" smtClean="0"/>
              <a:t>Tenochtitlán</a:t>
            </a:r>
            <a:r>
              <a:rPr lang="cs-CZ" dirty="0" smtClean="0"/>
              <a:t> (</a:t>
            </a:r>
            <a:r>
              <a:rPr lang="cs-CZ" dirty="0" err="1" smtClean="0"/>
              <a:t>hoy</a:t>
            </a:r>
            <a:r>
              <a:rPr lang="cs-CZ" dirty="0" smtClean="0"/>
              <a:t> </a:t>
            </a:r>
            <a:r>
              <a:rPr lang="cs-CZ" dirty="0" err="1" smtClean="0"/>
              <a:t>Ciudad</a:t>
            </a:r>
            <a:r>
              <a:rPr lang="cs-CZ" dirty="0" smtClean="0"/>
              <a:t> de </a:t>
            </a:r>
            <a:r>
              <a:rPr lang="cs-CZ" dirty="0" err="1" smtClean="0"/>
              <a:t>México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Hacia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siglo XV </a:t>
            </a:r>
            <a:r>
              <a:rPr lang="cs-CZ" dirty="0" err="1" smtClean="0"/>
              <a:t>eran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pueblo </a:t>
            </a:r>
            <a:r>
              <a:rPr lang="cs-CZ" dirty="0" err="1" smtClean="0"/>
              <a:t>dominante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territorio</a:t>
            </a:r>
            <a:r>
              <a:rPr lang="cs-CZ" dirty="0" smtClean="0"/>
              <a:t>  </a:t>
            </a:r>
            <a:r>
              <a:rPr lang="cs-CZ" dirty="0" err="1" smtClean="0"/>
              <a:t>actual</a:t>
            </a:r>
            <a:r>
              <a:rPr lang="cs-CZ" dirty="0" smtClean="0"/>
              <a:t> de </a:t>
            </a:r>
            <a:r>
              <a:rPr lang="cs-CZ" dirty="0" err="1" smtClean="0"/>
              <a:t>México</a:t>
            </a:r>
            <a:endParaRPr lang="cs-CZ" dirty="0" smtClean="0"/>
          </a:p>
          <a:p>
            <a:r>
              <a:rPr lang="cs-CZ" dirty="0" err="1" smtClean="0"/>
              <a:t>Un</a:t>
            </a:r>
            <a:r>
              <a:rPr lang="cs-CZ" dirty="0" smtClean="0"/>
              <a:t> pueblo </a:t>
            </a:r>
            <a:r>
              <a:rPr lang="cs-CZ" dirty="0" err="1" smtClean="0"/>
              <a:t>guerrero</a:t>
            </a:r>
            <a:r>
              <a:rPr lang="cs-CZ" dirty="0" smtClean="0"/>
              <a:t> </a:t>
            </a:r>
            <a:r>
              <a:rPr lang="cs-CZ" dirty="0" err="1" smtClean="0"/>
              <a:t>gobernado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emperador</a:t>
            </a:r>
            <a:endParaRPr lang="cs-CZ" dirty="0" smtClean="0"/>
          </a:p>
          <a:p>
            <a:r>
              <a:rPr lang="cs-CZ" dirty="0" err="1" smtClean="0"/>
              <a:t>Sacrificaban</a:t>
            </a:r>
            <a:r>
              <a:rPr lang="cs-CZ" dirty="0" smtClean="0"/>
              <a:t> </a:t>
            </a:r>
            <a:r>
              <a:rPr lang="cs-CZ" dirty="0" err="1" smtClean="0"/>
              <a:t>prisioneros</a:t>
            </a:r>
            <a:r>
              <a:rPr lang="cs-CZ" dirty="0" smtClean="0"/>
              <a:t> a </a:t>
            </a:r>
            <a:r>
              <a:rPr lang="cs-CZ" dirty="0" err="1" smtClean="0"/>
              <a:t>sus</a:t>
            </a:r>
            <a:r>
              <a:rPr lang="cs-CZ" dirty="0" smtClean="0"/>
              <a:t> </a:t>
            </a:r>
            <a:r>
              <a:rPr lang="cs-CZ" dirty="0" err="1" smtClean="0"/>
              <a:t>dioses</a:t>
            </a:r>
            <a:endParaRPr lang="cs-CZ" dirty="0" smtClean="0"/>
          </a:p>
          <a:p>
            <a:r>
              <a:rPr lang="cs-CZ" dirty="0" err="1" smtClean="0"/>
              <a:t>Conquistado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1521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Hernán</a:t>
            </a:r>
            <a:r>
              <a:rPr lang="cs-CZ" dirty="0" smtClean="0"/>
              <a:t> </a:t>
            </a:r>
            <a:r>
              <a:rPr lang="cs-CZ" dirty="0" err="1" smtClean="0"/>
              <a:t>Cortés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err="1" smtClean="0">
                <a:solidFill>
                  <a:srgbClr val="FFC000"/>
                </a:solidFill>
              </a:rPr>
              <a:t>Tenochtitlán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sz="2400" dirty="0" smtClean="0">
                <a:solidFill>
                  <a:srgbClr val="FFC000"/>
                </a:solidFill>
              </a:rPr>
              <a:t>La </a:t>
            </a:r>
            <a:r>
              <a:rPr lang="cs-CZ" sz="2400" dirty="0" err="1" smtClean="0">
                <a:solidFill>
                  <a:srgbClr val="FFC000"/>
                </a:solidFill>
              </a:rPr>
              <a:t>maqueta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del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Templo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Mayor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</a:p>
          <a:p>
            <a:r>
              <a:rPr lang="cs-CZ" sz="2400" dirty="0" smtClean="0"/>
              <a:t>El </a:t>
            </a:r>
            <a:r>
              <a:rPr lang="cs-CZ" sz="2400" dirty="0" err="1" smtClean="0"/>
              <a:t>centro</a:t>
            </a:r>
            <a:r>
              <a:rPr lang="cs-CZ" sz="2400" dirty="0" smtClean="0"/>
              <a:t> </a:t>
            </a:r>
            <a:r>
              <a:rPr lang="cs-CZ" sz="2400" dirty="0" err="1" smtClean="0"/>
              <a:t>ceremonial</a:t>
            </a:r>
            <a:r>
              <a:rPr lang="cs-CZ" sz="2400" dirty="0" smtClean="0"/>
              <a:t>, </a:t>
            </a:r>
            <a:r>
              <a:rPr lang="cs-CZ" sz="2400" dirty="0" err="1" smtClean="0"/>
              <a:t>religioso</a:t>
            </a:r>
            <a:r>
              <a:rPr lang="cs-CZ" sz="2400" dirty="0" smtClean="0"/>
              <a:t> y civil de </a:t>
            </a:r>
            <a:r>
              <a:rPr lang="cs-CZ" sz="2400" dirty="0" err="1" smtClean="0"/>
              <a:t>Tenochtitlán</a:t>
            </a:r>
            <a:endParaRPr lang="cs-CZ" sz="2400" dirty="0" smtClean="0"/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2012-1</a:t>
            </a:r>
            <a:r>
              <a:rPr lang="cs-CZ" sz="1000" dirty="0" smtClean="0"/>
              <a:t>2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&lt;http://commons.wikimedia.org/wiki/File:Templo_Mayor_Tenochtitlan.jpg</a:t>
            </a:r>
            <a:r>
              <a:rPr lang="cs-CZ" sz="1000" dirty="0" smtClean="0"/>
              <a:t>&gt;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6" name="Picture 2" descr="http://upload.wikimedia.org/wikipedia/commons/thumb/6/66/Templo_Mayor_Tenochtitlan.jpg/300px-Templo_Mayor_Tenochtitla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7" y="3068960"/>
            <a:ext cx="4825799" cy="275070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sz="2400" dirty="0" err="1" smtClean="0">
                <a:solidFill>
                  <a:srgbClr val="FFC000"/>
                </a:solidFill>
              </a:rPr>
              <a:t>Escultura</a:t>
            </a:r>
            <a:r>
              <a:rPr lang="cs-CZ" sz="2400" dirty="0" smtClean="0">
                <a:solidFill>
                  <a:srgbClr val="FFC000"/>
                </a:solidFill>
              </a:rPr>
              <a:t> </a:t>
            </a:r>
            <a:r>
              <a:rPr lang="cs-CZ" sz="2400" dirty="0" err="1" smtClean="0">
                <a:solidFill>
                  <a:srgbClr val="FFC000"/>
                </a:solidFill>
              </a:rPr>
              <a:t>conmemorativa</a:t>
            </a:r>
            <a:r>
              <a:rPr lang="cs-CZ" sz="2400" dirty="0" smtClean="0">
                <a:solidFill>
                  <a:srgbClr val="FFC000"/>
                </a:solidFill>
              </a:rPr>
              <a:t> de la </a:t>
            </a:r>
            <a:r>
              <a:rPr lang="cs-CZ" sz="2400" dirty="0" err="1" smtClean="0">
                <a:solidFill>
                  <a:srgbClr val="FFC000"/>
                </a:solidFill>
              </a:rPr>
              <a:t>fundación</a:t>
            </a:r>
            <a:r>
              <a:rPr lang="cs-CZ" sz="2400" dirty="0" smtClean="0">
                <a:solidFill>
                  <a:srgbClr val="FFC000"/>
                </a:solidFill>
              </a:rPr>
              <a:t> de </a:t>
            </a:r>
            <a:r>
              <a:rPr lang="cs-CZ" sz="2400" dirty="0" err="1" smtClean="0">
                <a:solidFill>
                  <a:srgbClr val="FFC000"/>
                </a:solidFill>
              </a:rPr>
              <a:t>Tenochtitlán</a:t>
            </a:r>
            <a:endParaRPr lang="cs-CZ" sz="2400" dirty="0" smtClean="0">
              <a:solidFill>
                <a:srgbClr val="FFC000"/>
              </a:solidFill>
            </a:endParaRPr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2012-1</a:t>
            </a:r>
            <a:r>
              <a:rPr lang="cs-CZ" sz="1000" dirty="0" smtClean="0"/>
              <a:t>2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&lt;http://commons.wikimedia.org/wiki/File:MexicanSculptureRememberingTheSignForTenochtitlanFoundation.JPG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1506" name="Picture 2" descr="http://upload.wikimedia.org/wikipedia/commons/thumb/1/1a/MexicanSculptureRememberingTheSignForTenochtitlanFoundation.JPG/300px-MexicanSculptureRememberingTheSignForTenochtitlanFoundat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2564904"/>
            <a:ext cx="3888432" cy="291632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err="1" smtClean="0">
                <a:solidFill>
                  <a:srgbClr val="FFC000"/>
                </a:solidFill>
              </a:rPr>
              <a:t>Quetzalcóatl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Uno</a:t>
            </a:r>
            <a:r>
              <a:rPr lang="cs-CZ" dirty="0" smtClean="0"/>
              <a:t> de los </a:t>
            </a:r>
            <a:r>
              <a:rPr lang="cs-CZ" dirty="0" err="1" smtClean="0"/>
              <a:t>principales</a:t>
            </a:r>
            <a:r>
              <a:rPr lang="cs-CZ" dirty="0" smtClean="0"/>
              <a:t> </a:t>
            </a:r>
            <a:r>
              <a:rPr lang="cs-CZ" dirty="0" err="1" smtClean="0"/>
              <a:t>dioses</a:t>
            </a:r>
            <a:r>
              <a:rPr lang="cs-CZ" dirty="0" smtClean="0"/>
              <a:t> </a:t>
            </a:r>
            <a:r>
              <a:rPr lang="cs-CZ" dirty="0" err="1" smtClean="0"/>
              <a:t>aztecas</a:t>
            </a:r>
            <a:endParaRPr lang="cs-CZ" dirty="0" smtClean="0"/>
          </a:p>
          <a:p>
            <a:r>
              <a:rPr lang="cs-CZ" dirty="0" err="1" smtClean="0"/>
              <a:t>Representado</a:t>
            </a:r>
            <a:r>
              <a:rPr lang="cs-CZ" dirty="0" smtClean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</a:t>
            </a:r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serpiente</a:t>
            </a:r>
            <a:r>
              <a:rPr lang="cs-CZ" dirty="0" smtClean="0"/>
              <a:t> </a:t>
            </a:r>
            <a:r>
              <a:rPr lang="cs-CZ" dirty="0" err="1" smtClean="0"/>
              <a:t>emplumada</a:t>
            </a:r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2012-1</a:t>
            </a:r>
            <a:r>
              <a:rPr lang="cs-CZ" sz="1100" dirty="0" smtClean="0"/>
              <a:t>2</a:t>
            </a:r>
            <a:r>
              <a:rPr lang="en-US" sz="1100" dirty="0" smtClean="0"/>
              <a:t>-</a:t>
            </a:r>
            <a:r>
              <a:rPr lang="cs-CZ" sz="1100" dirty="0" smtClean="0"/>
              <a:t>02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&lt;http://commons.wikimedia.org/wiki/File:Busto_quetzalc%C3%B3atl_en_Teotihuac%C3%A1n.jpg</a:t>
            </a:r>
            <a:r>
              <a:rPr lang="cs-CZ" sz="1100" dirty="0" smtClean="0"/>
              <a:t>&gt;</a:t>
            </a:r>
          </a:p>
          <a:p>
            <a:pPr>
              <a:buNone/>
            </a:pPr>
            <a:r>
              <a:rPr lang="cs-CZ" sz="1100" dirty="0" smtClean="0">
                <a:hlinkClick r:id="rId3"/>
              </a:rPr>
              <a:t>&lt;http://commons.wikimedia.org/wiki/File:Quetzalcoatl_1.jpg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6626" name="Picture 2" descr="http://upload.wikimedia.org/wikipedia/commons/thumb/b/b5/Busto_quetzalc%C3%B3atl_en_Teotihuac%C3%A1n.jpg/220px-Busto_quetzalc%C3%B3atl_en_Teotihuac%C3%A1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3429000"/>
            <a:ext cx="2095500" cy="1571626"/>
          </a:xfrm>
          <a:prstGeom prst="rect">
            <a:avLst/>
          </a:prstGeom>
          <a:noFill/>
        </p:spPr>
      </p:pic>
      <p:pic>
        <p:nvPicPr>
          <p:cNvPr id="26628" name="Picture 4" descr="http://upload.wikimedia.org/wikipedia/commons/thumb/b/b5/Quetzalcoatl_1.jpg/220px-Quetzalcoatl_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104" y="2852936"/>
            <a:ext cx="1944216" cy="291632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diamond/>
      </p:transition>
    </mc:Choice>
    <mc:Fallback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</TotalTime>
  <Words>751</Words>
  <Application>Microsoft Office PowerPoint</Application>
  <PresentationFormat>Předvádění na obrazovce (4:3)</PresentationFormat>
  <Paragraphs>234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 CIVIZACIONES PRECOLOMBINAS</vt:lpstr>
      <vt:lpstr>Civilizaciones precolombinas</vt:lpstr>
      <vt:lpstr>Los mayas</vt:lpstr>
      <vt:lpstr>Cuidad prehispánica de Chichén Itzá</vt:lpstr>
      <vt:lpstr>Ciudad prehispánica de Uxmal</vt:lpstr>
      <vt:lpstr>Los aztecas</vt:lpstr>
      <vt:lpstr>Tenochtitlán</vt:lpstr>
      <vt:lpstr>Snímek 8</vt:lpstr>
      <vt:lpstr>Quetzalcóatl</vt:lpstr>
      <vt:lpstr>Los incas</vt:lpstr>
      <vt:lpstr>Machu Picchu</vt:lpstr>
      <vt:lpstr>Snímek 12</vt:lpstr>
      <vt:lpstr>Snímek 13</vt:lpstr>
      <vt:lpstr>Použité zdroje informací: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PREZENTACE</dc:title>
  <dc:creator>riman</dc:creator>
  <cp:lastModifiedBy>PC</cp:lastModifiedBy>
  <cp:revision>46</cp:revision>
  <dcterms:created xsi:type="dcterms:W3CDTF">2012-09-18T04:01:33Z</dcterms:created>
  <dcterms:modified xsi:type="dcterms:W3CDTF">2013-02-18T07:13:26Z</dcterms:modified>
</cp:coreProperties>
</file>