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 varScale="1">
        <p:scale>
          <a:sx n="74" d="100"/>
          <a:sy n="74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20.9.2016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heel spokes="8"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scudo_de_Espa%C3%B1a_(mazonado).svg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commons.wikimedia.org/wiki/File:Flag_of_Spain.sv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Escudo_de_Espa%C3%B1a_(mazonado).svg" TargetMode="External"/><Relationship Id="rId5" Type="http://schemas.openxmlformats.org/officeDocument/2006/relationships/image" Target="../media/image7.png"/><Relationship Id="rId4" Type="http://schemas.openxmlformats.org/officeDocument/2006/relationships/hyperlink" Target="//commons.wikimedia.org/wiki/File:Flag_of_Spain.sv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stagnetten.jpg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://commons.wikimedia.org/wiki/File:FeriaJerez2010-P1070104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Castagnetten.jpg" TargetMode="External"/><Relationship Id="rId5" Type="http://schemas.openxmlformats.org/officeDocument/2006/relationships/image" Target="../media/image9.jpeg"/><Relationship Id="rId4" Type="http://schemas.openxmlformats.org/officeDocument/2006/relationships/hyperlink" Target="//commons.wikimedia.org/wiki/File:FeriaJerez2010-P1070104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omatina_2006.jpg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commons.wikimedia.org/wiki/File:Matador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Tomatina_2006.jpg" TargetMode="External"/><Relationship Id="rId5" Type="http://schemas.openxmlformats.org/officeDocument/2006/relationships/image" Target="../media/image11.jpeg"/><Relationship Id="rId4" Type="http://schemas.openxmlformats.org/officeDocument/2006/relationships/hyperlink" Target="//commons.wikimedia.org/wiki/File:Matador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ortilla_de_Patatas_(Corte_transversal).jpg" TargetMode="External"/><Relationship Id="rId7" Type="http://schemas.openxmlformats.org/officeDocument/2006/relationships/image" Target="../media/image14.jpeg"/><Relationship Id="rId2" Type="http://schemas.openxmlformats.org/officeDocument/2006/relationships/hyperlink" Target="http://commons.wikimedia.org/wiki/File:Paella-Cullera-2009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Tortilla_de_Patatas_(Corte_transversal)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//commons.wikimedia.org/wiki/File:Paella-Cullera-2009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lizondo_trinquete.jpg" TargetMode="External"/><Relationship Id="rId7" Type="http://schemas.openxmlformats.org/officeDocument/2006/relationships/image" Target="../media/image16.jpeg"/><Relationship Id="rId2" Type="http://schemas.openxmlformats.org/officeDocument/2006/relationships/hyperlink" Target="http://commons.wikimedia.org/wiki/File:Camp_Nou_-_Interior_(2005)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Elizondo_trinquete.jpg" TargetMode="External"/><Relationship Id="rId5" Type="http://schemas.openxmlformats.org/officeDocument/2006/relationships/image" Target="../media/image15.jpeg"/><Relationship Id="rId4" Type="http://schemas.openxmlformats.org/officeDocument/2006/relationships/hyperlink" Target="//commons.wikimedia.org/wiki/File:Camp_Nou_-_Interior_(2005)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Don_Quijote_and_Sancho_Panza.jpg" TargetMode="External"/><Relationship Id="rId7" Type="http://schemas.openxmlformats.org/officeDocument/2006/relationships/image" Target="../media/image18.jpeg"/><Relationship Id="rId2" Type="http://schemas.openxmlformats.org/officeDocument/2006/relationships/hyperlink" Target="http://upload.wikimedia.org/wikipedia/commons/1/13/Campo_de_Criptana_Molinos_de_Viento_1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Don_Quijote_and_Sancho_Panza.jpg" TargetMode="External"/><Relationship Id="rId5" Type="http://schemas.openxmlformats.org/officeDocument/2006/relationships/image" Target="../media/image17.jpeg"/><Relationship Id="rId4" Type="http://schemas.openxmlformats.org/officeDocument/2006/relationships/hyperlink" Target="//commons.wikimedia.org/wiki/File:Campo_de_Criptana_Molinos_de_Viento_1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Cala_Bassa_(Ibiza)_(190295961).jpg" TargetMode="External"/><Relationship Id="rId2" Type="http://schemas.openxmlformats.org/officeDocument/2006/relationships/hyperlink" Target="http://commons.wikimedia.org/wiki/File:Cala_Bassa_(Ibiza)_(190295961)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Espa%C3%B1a" TargetMode="External"/><Relationship Id="rId2" Type="http://schemas.openxmlformats.org/officeDocument/2006/relationships/hyperlink" Target="http://www.red2000.com/spain/primer/1data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pain-CIA_WFB_Map.png" TargetMode="External"/><Relationship Id="rId2" Type="http://schemas.openxmlformats.org/officeDocument/2006/relationships/hyperlink" Target="http://commons.wikimedia.org/wiki/File:Spain-CIA_WFB_Map.pn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pain.png" TargetMode="External"/><Relationship Id="rId2" Type="http://schemas.openxmlformats.org/officeDocument/2006/relationships/hyperlink" Target="http://commons.wikimedia.org/wiki/File:Spain.pn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pain.png" TargetMode="External"/><Relationship Id="rId2" Type="http://schemas.openxmlformats.org/officeDocument/2006/relationships/hyperlink" Target="http://commons.wikimedia.org/wiki/File:Spain.pn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ulhacen_north_face.JPG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://commons.wikimedia.org/wiki/File:Teide_and_Caldera_2006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Mulhacen_north_face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//commons.wikimedia.org/wiki/File:Teide_and_Caldera_2006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ESPAÑA – EN GENERAL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925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 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</a:t>
            </a:r>
            <a:r>
              <a:rPr lang="cs-CZ" sz="2400" smtClean="0">
                <a:latin typeface="Cambria" pitchFamily="18" charset="0"/>
              </a:rPr>
              <a:t>	Únor 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404664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El </a:t>
            </a:r>
            <a:r>
              <a:rPr lang="cs-CZ" sz="4400" dirty="0" err="1" smtClean="0">
                <a:solidFill>
                  <a:srgbClr val="FF0000"/>
                </a:solidFill>
              </a:rPr>
              <a:t>sistema</a:t>
            </a:r>
            <a:r>
              <a:rPr lang="cs-CZ" sz="4400" dirty="0" smtClean="0">
                <a:solidFill>
                  <a:srgbClr val="FF0000"/>
                </a:solidFill>
              </a:rPr>
              <a:t> </a:t>
            </a:r>
            <a:r>
              <a:rPr lang="cs-CZ" sz="4400" dirty="0" err="1" smtClean="0">
                <a:solidFill>
                  <a:srgbClr val="FF0000"/>
                </a:solidFill>
              </a:rPr>
              <a:t>político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Bandera</a:t>
            </a:r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endParaRPr lang="cs-CZ" sz="1100" dirty="0" smtClean="0">
              <a:solidFill>
                <a:srgbClr val="FFC000"/>
              </a:solidFill>
            </a:endParaRPr>
          </a:p>
          <a:p>
            <a:endParaRPr lang="cs-CZ" sz="1100" dirty="0" smtClean="0">
              <a:solidFill>
                <a:srgbClr val="FFC000"/>
              </a:solidFill>
              <a:hlinkClick r:id="rId2"/>
            </a:endParaRPr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solidFill>
                  <a:srgbClr val="FFC000"/>
                </a:solidFill>
                <a:hlinkClick r:id="rId2"/>
              </a:rPr>
              <a:t>&lt;http://commons.wikimedia.org/wiki/File:Flag_of_Spain.svg</a:t>
            </a:r>
            <a:r>
              <a:rPr lang="cs-CZ" sz="1100" dirty="0" smtClean="0">
                <a:solidFill>
                  <a:srgbClr val="FFC000"/>
                </a:solidFill>
              </a:rPr>
              <a:t>&gt;</a:t>
            </a:r>
          </a:p>
          <a:p>
            <a:endParaRPr lang="cs-CZ" sz="1100" dirty="0">
              <a:solidFill>
                <a:srgbClr val="FFC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Escudo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&lt;http://commons.wikimedia.org/wiki/File:Escudo_de_Espa%C3%B1a_(mazonado).svg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2530" name="Picture 2" descr="Flag of Spain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068960"/>
            <a:ext cx="3240360" cy="2151602"/>
          </a:xfrm>
          <a:prstGeom prst="rect">
            <a:avLst/>
          </a:prstGeom>
          <a:noFill/>
        </p:spPr>
      </p:pic>
      <p:pic>
        <p:nvPicPr>
          <p:cNvPr id="22532" name="Picture 4" descr="Escudo de España (mazonado).sv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2780928"/>
            <a:ext cx="2592288" cy="259229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España</a:t>
            </a:r>
            <a:r>
              <a:rPr lang="cs-CZ" dirty="0" smtClean="0"/>
              <a:t> es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Estado</a:t>
            </a:r>
            <a:r>
              <a:rPr lang="cs-CZ" dirty="0" smtClean="0"/>
              <a:t> de </a:t>
            </a:r>
            <a:r>
              <a:rPr lang="cs-CZ" dirty="0" err="1" smtClean="0"/>
              <a:t>Comunidades</a:t>
            </a:r>
            <a:r>
              <a:rPr lang="cs-CZ" dirty="0" smtClean="0"/>
              <a:t> </a:t>
            </a:r>
            <a:r>
              <a:rPr lang="cs-CZ" dirty="0" err="1" smtClean="0"/>
              <a:t>Autónomas</a:t>
            </a:r>
            <a:endParaRPr lang="cs-CZ" dirty="0" smtClean="0"/>
          </a:p>
          <a:p>
            <a:r>
              <a:rPr lang="cs-CZ" dirty="0" err="1" smtClean="0"/>
              <a:t>España</a:t>
            </a:r>
            <a:r>
              <a:rPr lang="cs-CZ" dirty="0" smtClean="0"/>
              <a:t> es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monarquía</a:t>
            </a:r>
            <a:r>
              <a:rPr lang="cs-CZ" dirty="0" smtClean="0"/>
              <a:t> </a:t>
            </a:r>
            <a:r>
              <a:rPr lang="cs-CZ" dirty="0" err="1" smtClean="0"/>
              <a:t>parlamentaria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jefe</a:t>
            </a:r>
            <a:r>
              <a:rPr lang="cs-CZ" dirty="0" smtClean="0"/>
              <a:t> de </a:t>
            </a:r>
            <a:r>
              <a:rPr lang="cs-CZ" dirty="0" err="1" smtClean="0"/>
              <a:t>estado</a:t>
            </a:r>
            <a:r>
              <a:rPr lang="cs-CZ" dirty="0" smtClean="0"/>
              <a:t> es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Rey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endParaRPr lang="cs-CZ" dirty="0" smtClean="0"/>
          </a:p>
          <a:p>
            <a:r>
              <a:rPr lang="cs-CZ" dirty="0" smtClean="0"/>
              <a:t>El presidente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Gobierno</a:t>
            </a:r>
            <a:r>
              <a:rPr lang="cs-CZ" dirty="0" smtClean="0"/>
              <a:t> es </a:t>
            </a:r>
            <a:r>
              <a:rPr lang="cs-CZ" dirty="0" err="1" smtClean="0"/>
              <a:t>propuesto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Rey</a:t>
            </a:r>
            <a:r>
              <a:rPr lang="cs-CZ" dirty="0" smtClean="0"/>
              <a:t> y </a:t>
            </a:r>
            <a:r>
              <a:rPr lang="cs-CZ" dirty="0" err="1" smtClean="0"/>
              <a:t>elegido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Parlamento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parlamento</a:t>
            </a:r>
            <a:r>
              <a:rPr lang="cs-CZ" dirty="0" smtClean="0"/>
              <a:t> </a:t>
            </a:r>
            <a:r>
              <a:rPr lang="cs-CZ" dirty="0" err="1" smtClean="0"/>
              <a:t>bicameral</a:t>
            </a:r>
            <a:r>
              <a:rPr lang="cs-CZ" dirty="0" smtClean="0"/>
              <a:t>, las </a:t>
            </a:r>
            <a:r>
              <a:rPr lang="cs-CZ" dirty="0" err="1" smtClean="0"/>
              <a:t>Cortes</a:t>
            </a:r>
            <a:r>
              <a:rPr lang="cs-CZ" dirty="0" smtClean="0"/>
              <a:t>, </a:t>
            </a:r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formado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Congreso</a:t>
            </a:r>
            <a:r>
              <a:rPr lang="cs-CZ" dirty="0" smtClean="0"/>
              <a:t> de los </a:t>
            </a:r>
            <a:r>
              <a:rPr lang="cs-CZ" dirty="0" err="1" smtClean="0"/>
              <a:t>Diputados</a:t>
            </a:r>
            <a:r>
              <a:rPr lang="cs-CZ" dirty="0" smtClean="0"/>
              <a:t> (350) y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Senado</a:t>
            </a:r>
            <a:r>
              <a:rPr lang="cs-CZ" dirty="0" smtClean="0"/>
              <a:t> (256 </a:t>
            </a:r>
            <a:r>
              <a:rPr lang="cs-CZ" dirty="0" err="1" smtClean="0"/>
              <a:t>senadores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Los </a:t>
            </a:r>
            <a:r>
              <a:rPr lang="cs-CZ" dirty="0" err="1" smtClean="0"/>
              <a:t>partidos</a:t>
            </a:r>
            <a:r>
              <a:rPr lang="cs-CZ" dirty="0" smtClean="0"/>
              <a:t> </a:t>
            </a:r>
            <a:r>
              <a:rPr lang="cs-CZ" dirty="0" err="1" smtClean="0"/>
              <a:t>políticos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importantes</a:t>
            </a:r>
            <a:r>
              <a:rPr lang="cs-CZ" dirty="0" smtClean="0"/>
              <a:t>: </a:t>
            </a:r>
            <a:r>
              <a:rPr lang="cs-CZ" dirty="0" err="1" smtClean="0"/>
              <a:t>el</a:t>
            </a:r>
            <a:r>
              <a:rPr lang="cs-CZ" dirty="0" smtClean="0"/>
              <a:t> PSOE (</a:t>
            </a:r>
            <a:r>
              <a:rPr lang="cs-CZ" dirty="0" err="1" smtClean="0"/>
              <a:t>Partido</a:t>
            </a:r>
            <a:r>
              <a:rPr lang="cs-CZ" dirty="0" smtClean="0"/>
              <a:t> Socialista </a:t>
            </a:r>
            <a:r>
              <a:rPr lang="cs-CZ" dirty="0" err="1" smtClean="0"/>
              <a:t>Obrero</a:t>
            </a:r>
            <a:r>
              <a:rPr lang="cs-CZ" dirty="0" smtClean="0"/>
              <a:t> </a:t>
            </a:r>
            <a:r>
              <a:rPr lang="cs-CZ" dirty="0" err="1" smtClean="0"/>
              <a:t>Español</a:t>
            </a:r>
            <a:r>
              <a:rPr lang="cs-CZ" dirty="0" smtClean="0"/>
              <a:t>), </a:t>
            </a:r>
            <a:r>
              <a:rPr lang="cs-CZ" dirty="0" err="1" smtClean="0"/>
              <a:t>el</a:t>
            </a:r>
            <a:r>
              <a:rPr lang="cs-CZ" dirty="0" smtClean="0"/>
              <a:t> PP (</a:t>
            </a:r>
            <a:r>
              <a:rPr lang="cs-CZ" dirty="0" err="1" smtClean="0"/>
              <a:t>Partido</a:t>
            </a:r>
            <a:r>
              <a:rPr lang="cs-CZ" dirty="0" smtClean="0"/>
              <a:t> </a:t>
            </a:r>
            <a:r>
              <a:rPr lang="cs-CZ" dirty="0" err="1" smtClean="0"/>
              <a:t>Popular</a:t>
            </a:r>
            <a:r>
              <a:rPr lang="cs-CZ" dirty="0" smtClean="0"/>
              <a:t>), </a:t>
            </a:r>
            <a:r>
              <a:rPr lang="cs-CZ" dirty="0" err="1" smtClean="0"/>
              <a:t>el</a:t>
            </a:r>
            <a:r>
              <a:rPr lang="cs-CZ" dirty="0" smtClean="0"/>
              <a:t> IU (</a:t>
            </a:r>
            <a:r>
              <a:rPr lang="cs-CZ" dirty="0" err="1" smtClean="0"/>
              <a:t>Izquierda</a:t>
            </a:r>
            <a:r>
              <a:rPr lang="cs-CZ" dirty="0" smtClean="0"/>
              <a:t> </a:t>
            </a:r>
            <a:r>
              <a:rPr lang="cs-CZ" dirty="0" err="1" smtClean="0"/>
              <a:t>Unida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¿</a:t>
            </a:r>
            <a:r>
              <a:rPr lang="cs-CZ" sz="4400" dirty="0" err="1" smtClean="0">
                <a:solidFill>
                  <a:srgbClr val="FF0000"/>
                </a:solidFill>
              </a:rPr>
              <a:t>Qué</a:t>
            </a:r>
            <a:r>
              <a:rPr lang="cs-CZ" sz="4400" dirty="0" smtClean="0">
                <a:solidFill>
                  <a:srgbClr val="FF0000"/>
                </a:solidFill>
              </a:rPr>
              <a:t> es </a:t>
            </a:r>
            <a:r>
              <a:rPr lang="cs-CZ" sz="4400" dirty="0" err="1" smtClean="0">
                <a:solidFill>
                  <a:srgbClr val="FF0000"/>
                </a:solidFill>
              </a:rPr>
              <a:t>típico</a:t>
            </a:r>
            <a:r>
              <a:rPr lang="cs-CZ" sz="4400" dirty="0" smtClean="0">
                <a:solidFill>
                  <a:srgbClr val="FF0000"/>
                </a:solidFill>
              </a:rPr>
              <a:t> para </a:t>
            </a:r>
            <a:r>
              <a:rPr lang="cs-CZ" sz="4400" dirty="0" err="1" smtClean="0">
                <a:solidFill>
                  <a:srgbClr val="FF0000"/>
                </a:solidFill>
              </a:rPr>
              <a:t>España</a:t>
            </a:r>
            <a:r>
              <a:rPr lang="cs-CZ" sz="4400" dirty="0" smtClean="0">
                <a:solidFill>
                  <a:srgbClr val="FF0000"/>
                </a:solidFill>
              </a:rPr>
              <a:t>?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800" dirty="0" smtClean="0"/>
              <a:t>Trata de </a:t>
            </a:r>
            <a:r>
              <a:rPr lang="cs-CZ" sz="2800" dirty="0" err="1" smtClean="0"/>
              <a:t>nombrar</a:t>
            </a:r>
            <a:r>
              <a:rPr lang="cs-CZ" sz="2800" dirty="0" smtClean="0"/>
              <a:t> </a:t>
            </a:r>
            <a:r>
              <a:rPr lang="cs-CZ" sz="2800" dirty="0" err="1" smtClean="0"/>
              <a:t>todo</a:t>
            </a:r>
            <a:r>
              <a:rPr lang="cs-CZ" sz="2800" dirty="0" smtClean="0"/>
              <a:t> </a:t>
            </a:r>
            <a:r>
              <a:rPr lang="cs-CZ" sz="2800" dirty="0" err="1" smtClean="0"/>
              <a:t>lo</a:t>
            </a:r>
            <a:r>
              <a:rPr lang="cs-CZ" sz="2800" dirty="0" smtClean="0"/>
              <a:t> </a:t>
            </a:r>
            <a:r>
              <a:rPr lang="cs-CZ" sz="2800" dirty="0" err="1" smtClean="0"/>
              <a:t>que</a:t>
            </a:r>
            <a:r>
              <a:rPr lang="cs-CZ" sz="2800" dirty="0" smtClean="0"/>
              <a:t> </a:t>
            </a:r>
            <a:r>
              <a:rPr lang="cs-CZ" sz="2800" dirty="0" err="1" smtClean="0"/>
              <a:t>caracteriza</a:t>
            </a:r>
            <a:r>
              <a:rPr lang="cs-CZ" sz="2800" dirty="0" smtClean="0"/>
              <a:t> </a:t>
            </a:r>
            <a:r>
              <a:rPr lang="cs-CZ" sz="2800" dirty="0" err="1" smtClean="0"/>
              <a:t>España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flamenco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La </a:t>
            </a:r>
            <a:r>
              <a:rPr lang="cs-CZ" dirty="0" err="1" smtClean="0"/>
              <a:t>música</a:t>
            </a:r>
            <a:r>
              <a:rPr lang="cs-CZ" dirty="0" smtClean="0"/>
              <a:t> y la </a:t>
            </a:r>
            <a:r>
              <a:rPr lang="cs-CZ" dirty="0" err="1" smtClean="0"/>
              <a:t>danza</a:t>
            </a:r>
            <a:r>
              <a:rPr lang="cs-CZ" dirty="0" smtClean="0"/>
              <a:t> </a:t>
            </a:r>
            <a:r>
              <a:rPr lang="cs-CZ" dirty="0" err="1" smtClean="0"/>
              <a:t>andaluza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&lt;http://commons.wikimedia.org/wiki/File:FeriaJerez2010-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P1070104.JPG</a:t>
            </a:r>
            <a:r>
              <a:rPr lang="cs-CZ" sz="1100" dirty="0" smtClean="0"/>
              <a:t>&gt;</a:t>
            </a:r>
          </a:p>
          <a:p>
            <a:endParaRPr lang="cs-CZ" sz="1100" dirty="0" smtClean="0"/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Castañuelas</a:t>
            </a:r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pPr algn="ctr"/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endParaRPr lang="cs-CZ" sz="1000" dirty="0" smtClean="0">
              <a:solidFill>
                <a:srgbClr val="FFC000"/>
              </a:solidFill>
              <a:hlinkClick r:id="rId3"/>
            </a:endParaRPr>
          </a:p>
          <a:p>
            <a:endParaRPr lang="cs-CZ" sz="1000" dirty="0" smtClean="0">
              <a:solidFill>
                <a:srgbClr val="FFC000"/>
              </a:solidFill>
              <a:hlinkClick r:id="rId3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solidFill>
                  <a:srgbClr val="FFC000"/>
                </a:solidFill>
                <a:hlinkClick r:id="rId3"/>
              </a:rPr>
              <a:t>&lt;http://commons.wikimedia.org/wiki/File:Castagnetten.jpg</a:t>
            </a:r>
            <a:r>
              <a:rPr lang="cs-CZ" sz="1000" dirty="0" smtClean="0">
                <a:solidFill>
                  <a:srgbClr val="FFC000"/>
                </a:solidFill>
              </a:rPr>
              <a:t>&gt;</a:t>
            </a:r>
          </a:p>
          <a:p>
            <a:endParaRPr lang="cs-CZ" sz="1000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3554" name="Picture 2" descr="http://upload.wikimedia.org/wikipedia/commons/thumb/b/b3/FeriaJerez2010-P1070104.JPG/220px-FeriaJerez2010-P107010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284984"/>
            <a:ext cx="3096344" cy="2322259"/>
          </a:xfrm>
          <a:prstGeom prst="rect">
            <a:avLst/>
          </a:prstGeom>
          <a:noFill/>
        </p:spPr>
      </p:pic>
      <p:pic>
        <p:nvPicPr>
          <p:cNvPr id="23556" name="Picture 4" descr="http://upload.wikimedia.org/wikipedia/commons/thumb/a/a5/Castagnetten.jpg/220px-Castagnette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2564904"/>
            <a:ext cx="1800200" cy="30112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corrida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toros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&lt;http://commons.wikimedia.org/wiki/File:Matador.JPG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tomatina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r>
              <a:rPr lang="cs-CZ" sz="1000" dirty="0" smtClean="0">
                <a:hlinkClick r:id="rId3"/>
              </a:rPr>
              <a:t>&lt;http://commons.wikimedia.org/wiki/File:Tomatina_2006.jpg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8674" name="Picture 2" descr="http://upload.wikimedia.org/wikipedia/commons/thumb/0/0b/Matador.JPG/240px-Matado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780928"/>
            <a:ext cx="3672408" cy="2754306"/>
          </a:xfrm>
          <a:prstGeom prst="rect">
            <a:avLst/>
          </a:prstGeom>
          <a:noFill/>
        </p:spPr>
      </p:pic>
      <p:pic>
        <p:nvPicPr>
          <p:cNvPr id="28676" name="Picture 4" descr="http://upload.wikimedia.org/wikipedia/commons/thumb/4/4c/Tomatina_2006.jpg/300px-Tomatina_2006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2888444"/>
            <a:ext cx="3672408" cy="24360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paella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&lt;http://commons.wikimedia.org/wiki/File:Paella-Cullera-2009.jpg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tortilla de </a:t>
            </a:r>
            <a:r>
              <a:rPr lang="cs-CZ" dirty="0" err="1" smtClean="0">
                <a:solidFill>
                  <a:srgbClr val="FFC000"/>
                </a:solidFill>
              </a:rPr>
              <a:t>patatas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&lt;http://commons.wikimedia.org/wiki/File:Tortilla_de_Patatas_(Corte_transversal).jpg</a:t>
            </a:r>
            <a:r>
              <a:rPr lang="cs-CZ" sz="1100" dirty="0" smtClean="0"/>
              <a:t>&gt;</a:t>
            </a:r>
          </a:p>
          <a:p>
            <a:endParaRPr lang="cs-CZ" sz="1100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9698" name="Picture 2" descr="http://upload.wikimedia.org/wikipedia/commons/thumb/3/3f/Paella-Cullera-2009.jpg/220px-Paella-Cullera-200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24944"/>
            <a:ext cx="3604239" cy="2408287"/>
          </a:xfrm>
          <a:prstGeom prst="rect">
            <a:avLst/>
          </a:prstGeom>
          <a:noFill/>
        </p:spPr>
      </p:pic>
      <p:pic>
        <p:nvPicPr>
          <p:cNvPr id="29700" name="Picture 4" descr="http://upload.wikimedia.org/wikipedia/commons/thumb/c/c0/Tortilla_de_Patatas_%28Corte_transversal%29.jpg/220px-Tortilla_de_Patatas_%28Corte_transversal%29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2924944"/>
            <a:ext cx="3528392" cy="23576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fútbol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&lt;http://commons.wikimedia.org/wiki/File:Camp_Nou_-_Interior_(2005).jpg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La pelota </a:t>
            </a:r>
            <a:r>
              <a:rPr lang="cs-CZ" dirty="0" err="1" smtClean="0">
                <a:solidFill>
                  <a:srgbClr val="FFC000"/>
                </a:solidFill>
              </a:rPr>
              <a:t>vasca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&lt;http://commons.wikimedia.org/wiki/File:Elizondo_trinquete.jpg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0722" name="Picture 2" descr="El Camp Nou desde dentro">
            <a:hlinkClick r:id="rId4" tooltip="El Camp Nou desde dentro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924944"/>
            <a:ext cx="3168352" cy="2382602"/>
          </a:xfrm>
          <a:prstGeom prst="rect">
            <a:avLst/>
          </a:prstGeom>
          <a:noFill/>
        </p:spPr>
      </p:pic>
      <p:pic>
        <p:nvPicPr>
          <p:cNvPr id="30724" name="Picture 4" descr="Elizondo trinquet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2909731"/>
            <a:ext cx="3528392" cy="235226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Molinos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viento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&lt;http://upload.wikimedia.org/wikipedia/commons/1/13/Campo_de_Criptana_Molinos_de_Viento_1.jpg</a:t>
            </a:r>
            <a:r>
              <a:rPr lang="cs-CZ" sz="1100" dirty="0" smtClean="0"/>
              <a:t>&gt;</a:t>
            </a:r>
          </a:p>
          <a:p>
            <a:endParaRPr lang="cs-CZ" sz="11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Don Quijote y </a:t>
            </a:r>
            <a:r>
              <a:rPr lang="cs-CZ" dirty="0" err="1" smtClean="0">
                <a:solidFill>
                  <a:srgbClr val="FFC000"/>
                </a:solidFill>
              </a:rPr>
              <a:t>Sancho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Panza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&lt;http://commons.wikimedia.org/wiki/File:Don_Quijote_and_Sancho_Panza.jpg</a:t>
            </a:r>
            <a:r>
              <a:rPr lang="cs-CZ" sz="1100" dirty="0" smtClean="0"/>
              <a:t>&gt;</a:t>
            </a:r>
          </a:p>
          <a:p>
            <a:endParaRPr lang="cs-CZ" sz="11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1746" name="Picture 2" descr="http://upload.wikimedia.org/wikipedia/commons/thumb/1/13/Campo_de_Criptana_Molinos_de_Viento_1.jpg/200px-Campo_de_Criptana_Molinos_de_Viento_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2780928"/>
            <a:ext cx="3240360" cy="2430270"/>
          </a:xfrm>
          <a:prstGeom prst="rect">
            <a:avLst/>
          </a:prstGeom>
          <a:noFill/>
        </p:spPr>
      </p:pic>
      <p:pic>
        <p:nvPicPr>
          <p:cNvPr id="31748" name="Picture 4" descr="http://upload.wikimedia.org/wikipedia/commons/thumb/2/20/Don_Quijote_and_Sancho_Panza.jpg/220px-Don_Quijote_and_Sancho_Panz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2852936"/>
            <a:ext cx="1944216" cy="267771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Playas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&lt;http://commons.wikimedia.org/wiki/File:Cala_Bassa_(Ibiza)_(190295961).jpg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2400" dirty="0" smtClean="0">
              <a:solidFill>
                <a:srgbClr val="FFC000"/>
              </a:solidFill>
            </a:endParaRPr>
          </a:p>
          <a:p>
            <a:endParaRPr lang="cs-CZ" sz="2400" dirty="0" smtClean="0">
              <a:solidFill>
                <a:srgbClr val="FFC000"/>
              </a:solidFill>
            </a:endParaRPr>
          </a:p>
          <a:p>
            <a:endParaRPr lang="cs-CZ" sz="2400" dirty="0" smtClean="0">
              <a:solidFill>
                <a:srgbClr val="FFC000"/>
              </a:solidFill>
            </a:endParaRPr>
          </a:p>
          <a:p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2400" dirty="0" smtClean="0">
                <a:solidFill>
                  <a:srgbClr val="FFC000"/>
                </a:solidFill>
              </a:rPr>
              <a:t>¿Has </a:t>
            </a:r>
            <a:r>
              <a:rPr lang="cs-CZ" sz="2400" dirty="0" err="1" smtClean="0">
                <a:solidFill>
                  <a:srgbClr val="FFC000"/>
                </a:solidFill>
              </a:rPr>
              <a:t>nombrado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algo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más</a:t>
            </a:r>
            <a:r>
              <a:rPr lang="cs-CZ" sz="2400" dirty="0" smtClean="0">
                <a:solidFill>
                  <a:srgbClr val="FFC000"/>
                </a:solidFill>
              </a:rPr>
              <a:t>?</a:t>
            </a:r>
            <a:endParaRPr lang="cs-CZ" sz="2400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2770" name="Picture 2" descr="http://upload.wikimedia.org/wikipedia/commons/thumb/f/fc/Cala_Bassa_%28Ibiza%29_%28190295961%29.jpg/200px-Cala_Bassa_%28Ibiza%29_%28190295961%29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780928"/>
            <a:ext cx="3384376" cy="25382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Použité zdroje informací: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Uriz</a:t>
            </a:r>
            <a:r>
              <a:rPr lang="cs-CZ" sz="2000" dirty="0" smtClean="0"/>
              <a:t> F.J., </a:t>
            </a:r>
            <a:r>
              <a:rPr lang="cs-CZ" sz="2000" dirty="0" err="1" smtClean="0"/>
              <a:t>Harling</a:t>
            </a:r>
            <a:r>
              <a:rPr lang="cs-CZ" sz="2000" dirty="0" smtClean="0"/>
              <a:t> B. </a:t>
            </a:r>
            <a:r>
              <a:rPr lang="cs-CZ" sz="2000" i="1" dirty="0" err="1" smtClean="0"/>
              <a:t>En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España</a:t>
            </a:r>
            <a:r>
              <a:rPr lang="cs-CZ" sz="2000" dirty="0" smtClean="0"/>
              <a:t>. PN 6. London: </a:t>
            </a:r>
            <a:r>
              <a:rPr lang="cs-CZ" sz="2000" dirty="0" err="1" smtClean="0"/>
              <a:t>Chanceler</a:t>
            </a:r>
            <a:r>
              <a:rPr lang="cs-CZ" sz="2000" dirty="0" smtClean="0"/>
              <a:t> </a:t>
            </a:r>
            <a:r>
              <a:rPr lang="cs-CZ" sz="2000" dirty="0" err="1" smtClean="0"/>
              <a:t>International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Publishers</a:t>
            </a:r>
            <a:r>
              <a:rPr lang="cs-CZ" sz="2000" dirty="0" smtClean="0"/>
              <a:t> </a:t>
            </a:r>
            <a:r>
              <a:rPr lang="cs-CZ" sz="2000" dirty="0" err="1" smtClean="0"/>
              <a:t>Ltd</a:t>
            </a:r>
            <a:r>
              <a:rPr lang="cs-CZ" sz="2000" dirty="0" smtClean="0"/>
              <a:t>, 1996. ISBN 0-905703-91-X. s. 7, s. 26</a:t>
            </a:r>
          </a:p>
          <a:p>
            <a:r>
              <a:rPr lang="cs-CZ" sz="2000" dirty="0" smtClean="0">
                <a:hlinkClick r:id="rId2"/>
              </a:rPr>
              <a:t>&lt; </a:t>
            </a:r>
            <a:r>
              <a:rPr lang="cs-CZ" sz="2000" dirty="0" smtClean="0">
                <a:hlinkClick r:id="rId3"/>
              </a:rPr>
              <a:t>http://es.</a:t>
            </a:r>
            <a:r>
              <a:rPr lang="cs-CZ" sz="2000" dirty="0" err="1" smtClean="0">
                <a:hlinkClick r:id="rId3"/>
              </a:rPr>
              <a:t>wikipedia.org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wiki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Espa</a:t>
            </a:r>
            <a:r>
              <a:rPr lang="cs-CZ" sz="2000" dirty="0" smtClean="0">
                <a:hlinkClick r:id="rId3"/>
              </a:rPr>
              <a:t>%C3%B1a</a:t>
            </a:r>
            <a:r>
              <a:rPr lang="cs-CZ" sz="2000" dirty="0" smtClean="0"/>
              <a:t> &gt;</a:t>
            </a:r>
          </a:p>
          <a:p>
            <a:r>
              <a:rPr lang="cs-CZ" sz="2000" dirty="0" smtClean="0">
                <a:hlinkClick r:id="rId2"/>
              </a:rPr>
              <a:t>&lt;http://www.red2000.com/</a:t>
            </a:r>
            <a:r>
              <a:rPr lang="cs-CZ" sz="2000" dirty="0" err="1" smtClean="0">
                <a:hlinkClick r:id="rId2"/>
              </a:rPr>
              <a:t>spain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primer</a:t>
            </a:r>
            <a:r>
              <a:rPr lang="cs-CZ" sz="2000" dirty="0" smtClean="0">
                <a:hlinkClick r:id="rId2"/>
              </a:rPr>
              <a:t>/1data.html</a:t>
            </a:r>
            <a:r>
              <a:rPr lang="cs-CZ" sz="2000" dirty="0" smtClean="0"/>
              <a:t>&gt;</a:t>
            </a:r>
          </a:p>
          <a:p>
            <a:endParaRPr lang="cs-CZ" sz="2000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ESPAÑA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solidFill>
                  <a:srgbClr val="FFC000"/>
                </a:solidFill>
              </a:rPr>
              <a:t>Nombre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oficial</a:t>
            </a:r>
            <a:r>
              <a:rPr lang="cs-CZ" sz="2000" dirty="0" smtClean="0">
                <a:solidFill>
                  <a:srgbClr val="FFC000"/>
                </a:solidFill>
              </a:rPr>
              <a:t>:</a:t>
            </a:r>
            <a:r>
              <a:rPr lang="cs-CZ" sz="2000" dirty="0" smtClean="0"/>
              <a:t>		El </a:t>
            </a:r>
            <a:r>
              <a:rPr lang="cs-CZ" sz="2000" dirty="0" err="1" smtClean="0"/>
              <a:t>Reino</a:t>
            </a:r>
            <a:r>
              <a:rPr lang="cs-CZ" sz="2000" dirty="0" smtClean="0"/>
              <a:t> de </a:t>
            </a:r>
            <a:r>
              <a:rPr lang="cs-CZ" sz="2000" dirty="0" err="1" smtClean="0"/>
              <a:t>España</a:t>
            </a:r>
            <a:endParaRPr lang="cs-CZ" sz="2000" dirty="0" smtClean="0"/>
          </a:p>
          <a:p>
            <a:r>
              <a:rPr lang="cs-CZ" sz="2000" dirty="0" err="1" smtClean="0">
                <a:solidFill>
                  <a:srgbClr val="FFC000"/>
                </a:solidFill>
              </a:rPr>
              <a:t>Capital</a:t>
            </a:r>
            <a:r>
              <a:rPr lang="cs-CZ" sz="2000" dirty="0" smtClean="0">
                <a:solidFill>
                  <a:srgbClr val="FFC000"/>
                </a:solidFill>
              </a:rPr>
              <a:t>:</a:t>
            </a:r>
            <a:r>
              <a:rPr lang="cs-CZ" sz="2000" dirty="0" smtClean="0"/>
              <a:t>			Madrid</a:t>
            </a:r>
          </a:p>
          <a:p>
            <a:r>
              <a:rPr lang="cs-CZ" sz="2000" dirty="0" err="1" smtClean="0">
                <a:solidFill>
                  <a:srgbClr val="FFC000"/>
                </a:solidFill>
              </a:rPr>
              <a:t>Extención</a:t>
            </a:r>
            <a:r>
              <a:rPr lang="cs-CZ" sz="2000" dirty="0" smtClean="0">
                <a:solidFill>
                  <a:srgbClr val="FFC000"/>
                </a:solidFill>
              </a:rPr>
              <a:t>:	</a:t>
            </a:r>
            <a:r>
              <a:rPr lang="cs-CZ" sz="2000" dirty="0" smtClean="0"/>
              <a:t>		504,750 km</a:t>
            </a:r>
            <a:r>
              <a:rPr lang="cs-CZ" sz="2000" baseline="30000" dirty="0" smtClean="0"/>
              <a:t>2</a:t>
            </a:r>
            <a:r>
              <a:rPr lang="cs-CZ" sz="2000" dirty="0" smtClean="0"/>
              <a:t> </a:t>
            </a:r>
          </a:p>
          <a:p>
            <a:r>
              <a:rPr lang="cs-CZ" sz="2000" dirty="0" err="1" smtClean="0">
                <a:solidFill>
                  <a:srgbClr val="FFC000"/>
                </a:solidFill>
              </a:rPr>
              <a:t>Población</a:t>
            </a:r>
            <a:r>
              <a:rPr lang="cs-CZ" sz="2000" dirty="0" smtClean="0">
                <a:solidFill>
                  <a:srgbClr val="FFC000"/>
                </a:solidFill>
              </a:rPr>
              <a:t>:	</a:t>
            </a:r>
            <a:r>
              <a:rPr lang="cs-CZ" sz="2000" dirty="0" smtClean="0"/>
              <a:t>		46.157.822 </a:t>
            </a:r>
          </a:p>
          <a:p>
            <a:r>
              <a:rPr lang="cs-CZ" sz="2000" dirty="0" smtClean="0">
                <a:solidFill>
                  <a:srgbClr val="FFC000"/>
                </a:solidFill>
              </a:rPr>
              <a:t>Forma de </a:t>
            </a:r>
            <a:r>
              <a:rPr lang="cs-CZ" sz="2000" dirty="0" err="1" smtClean="0">
                <a:solidFill>
                  <a:srgbClr val="FFC000"/>
                </a:solidFill>
              </a:rPr>
              <a:t>estado</a:t>
            </a:r>
            <a:r>
              <a:rPr lang="cs-CZ" sz="2000" dirty="0" smtClean="0">
                <a:solidFill>
                  <a:srgbClr val="FFC000"/>
                </a:solidFill>
              </a:rPr>
              <a:t>:</a:t>
            </a:r>
            <a:r>
              <a:rPr lang="cs-CZ" sz="2000" dirty="0" smtClean="0"/>
              <a:t>		la </a:t>
            </a:r>
            <a:r>
              <a:rPr lang="cs-CZ" sz="2000" dirty="0" err="1" smtClean="0"/>
              <a:t>monarquía</a:t>
            </a:r>
            <a:r>
              <a:rPr lang="cs-CZ" sz="2000" dirty="0" smtClean="0"/>
              <a:t> </a:t>
            </a:r>
            <a:r>
              <a:rPr lang="cs-CZ" sz="2000" dirty="0" err="1" smtClean="0"/>
              <a:t>constitucional</a:t>
            </a:r>
            <a:endParaRPr lang="cs-CZ" sz="2000" dirty="0" smtClean="0"/>
          </a:p>
          <a:p>
            <a:r>
              <a:rPr lang="cs-CZ" sz="2000" dirty="0" err="1" smtClean="0">
                <a:solidFill>
                  <a:srgbClr val="FFC000"/>
                </a:solidFill>
              </a:rPr>
              <a:t>Cabeza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del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estado</a:t>
            </a:r>
            <a:r>
              <a:rPr lang="cs-CZ" sz="2000" dirty="0" smtClean="0">
                <a:solidFill>
                  <a:srgbClr val="FFC000"/>
                </a:solidFill>
              </a:rPr>
              <a:t>:</a:t>
            </a:r>
            <a:r>
              <a:rPr lang="cs-CZ" sz="2000" dirty="0" smtClean="0"/>
              <a:t>		el </a:t>
            </a:r>
            <a:r>
              <a:rPr lang="cs-CZ" sz="2000" dirty="0" err="1" smtClean="0"/>
              <a:t>Rey</a:t>
            </a:r>
            <a:r>
              <a:rPr lang="cs-CZ" sz="2000" dirty="0" smtClean="0"/>
              <a:t> </a:t>
            </a:r>
            <a:r>
              <a:rPr lang="cs-CZ" sz="2000" dirty="0" err="1" smtClean="0"/>
              <a:t>Felipe</a:t>
            </a:r>
            <a:r>
              <a:rPr lang="cs-CZ" sz="2000" dirty="0" smtClean="0"/>
              <a:t> VI.</a:t>
            </a:r>
            <a:endParaRPr lang="cs-CZ" sz="2000" dirty="0" smtClean="0"/>
          </a:p>
          <a:p>
            <a:r>
              <a:rPr lang="cs-CZ" sz="2000" dirty="0" err="1" smtClean="0">
                <a:solidFill>
                  <a:srgbClr val="FFC000"/>
                </a:solidFill>
              </a:rPr>
              <a:t>Idiomas</a:t>
            </a:r>
            <a:r>
              <a:rPr lang="cs-CZ" sz="2000" dirty="0" smtClean="0">
                <a:solidFill>
                  <a:srgbClr val="FFC000"/>
                </a:solidFill>
              </a:rPr>
              <a:t> </a:t>
            </a:r>
            <a:r>
              <a:rPr lang="cs-CZ" sz="2000" dirty="0" err="1" smtClean="0">
                <a:solidFill>
                  <a:srgbClr val="FFC000"/>
                </a:solidFill>
              </a:rPr>
              <a:t>oficiales</a:t>
            </a:r>
            <a:r>
              <a:rPr lang="cs-CZ" sz="2000" dirty="0" smtClean="0">
                <a:solidFill>
                  <a:srgbClr val="FFC000"/>
                </a:solidFill>
              </a:rPr>
              <a:t>:	</a:t>
            </a:r>
            <a:r>
              <a:rPr lang="cs-CZ" sz="2000" dirty="0" smtClean="0"/>
              <a:t>	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castellano</a:t>
            </a:r>
            <a:r>
              <a:rPr lang="cs-CZ" sz="2000" dirty="0" smtClean="0"/>
              <a:t>,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catalán</a:t>
            </a:r>
            <a:r>
              <a:rPr lang="cs-CZ" sz="2000" dirty="0" smtClean="0"/>
              <a:t>, </a:t>
            </a:r>
          </a:p>
          <a:p>
            <a:pPr>
              <a:buNone/>
            </a:pPr>
            <a:r>
              <a:rPr lang="cs-CZ" sz="2000" dirty="0" smtClean="0"/>
              <a:t>					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vasco</a:t>
            </a:r>
            <a:r>
              <a:rPr lang="cs-CZ" sz="2000" dirty="0" smtClean="0"/>
              <a:t>, </a:t>
            </a:r>
            <a:r>
              <a:rPr lang="cs-CZ" sz="2000" dirty="0" err="1" smtClean="0"/>
              <a:t>el</a:t>
            </a:r>
            <a:r>
              <a:rPr lang="cs-CZ" sz="2000" dirty="0" smtClean="0"/>
              <a:t> </a:t>
            </a:r>
            <a:r>
              <a:rPr lang="cs-CZ" sz="2000" dirty="0" err="1" smtClean="0"/>
              <a:t>gallego</a:t>
            </a:r>
            <a:r>
              <a:rPr lang="cs-CZ" sz="2000" dirty="0" smtClean="0"/>
              <a:t>, </a:t>
            </a:r>
          </a:p>
          <a:p>
            <a:pPr>
              <a:buNone/>
            </a:pPr>
            <a:r>
              <a:rPr lang="cs-CZ" sz="2000" dirty="0" smtClean="0"/>
              <a:t>					</a:t>
            </a:r>
          </a:p>
          <a:p>
            <a:r>
              <a:rPr lang="cs-CZ" sz="2000" dirty="0" err="1" smtClean="0">
                <a:solidFill>
                  <a:srgbClr val="FFC000"/>
                </a:solidFill>
              </a:rPr>
              <a:t>Moneda</a:t>
            </a:r>
            <a:r>
              <a:rPr lang="cs-CZ" sz="2000" dirty="0" smtClean="0">
                <a:solidFill>
                  <a:srgbClr val="FFC000"/>
                </a:solidFill>
              </a:rPr>
              <a:t>:</a:t>
            </a:r>
            <a:r>
              <a:rPr lang="cs-CZ" sz="2000" dirty="0" smtClean="0"/>
              <a:t>			el euro	</a:t>
            </a:r>
          </a:p>
          <a:p>
            <a:r>
              <a:rPr lang="cs-CZ" sz="2000" dirty="0" err="1" smtClean="0">
                <a:solidFill>
                  <a:srgbClr val="FFC000"/>
                </a:solidFill>
              </a:rPr>
              <a:t>Religión</a:t>
            </a:r>
            <a:r>
              <a:rPr lang="cs-CZ" sz="2000" dirty="0" smtClean="0">
                <a:solidFill>
                  <a:srgbClr val="FFC000"/>
                </a:solidFill>
              </a:rPr>
              <a:t>:</a:t>
            </a:r>
            <a:r>
              <a:rPr lang="cs-CZ" sz="2000" dirty="0" smtClean="0"/>
              <a:t>			99% </a:t>
            </a:r>
            <a:r>
              <a:rPr lang="cs-CZ" sz="2000" dirty="0" err="1" smtClean="0"/>
              <a:t>católica</a:t>
            </a:r>
            <a:endParaRPr lang="cs-CZ" sz="20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dirty="0" err="1" smtClean="0">
                <a:solidFill>
                  <a:srgbClr val="FF0000"/>
                </a:solidFill>
              </a:rPr>
              <a:t>Comunidades</a:t>
            </a:r>
            <a:r>
              <a:rPr lang="cs-CZ" sz="4400" dirty="0" smtClean="0">
                <a:solidFill>
                  <a:srgbClr val="FF0000"/>
                </a:solidFill>
              </a:rPr>
              <a:t> </a:t>
            </a:r>
            <a:r>
              <a:rPr lang="cs-CZ" sz="4400" dirty="0" err="1" smtClean="0">
                <a:solidFill>
                  <a:srgbClr val="FF0000"/>
                </a:solidFill>
              </a:rPr>
              <a:t>autónomas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err="1" smtClean="0"/>
              <a:t>Andalucía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Aragón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Cantabria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Castilla</a:t>
            </a:r>
            <a:r>
              <a:rPr lang="cs-CZ" dirty="0" smtClean="0"/>
              <a:t> – La </a:t>
            </a:r>
            <a:r>
              <a:rPr lang="cs-CZ" dirty="0" err="1" smtClean="0"/>
              <a:t>Mancha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Castilla</a:t>
            </a:r>
            <a:r>
              <a:rPr lang="cs-CZ" dirty="0" smtClean="0"/>
              <a:t> y León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Cataluña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Comunidad</a:t>
            </a:r>
            <a:r>
              <a:rPr lang="cs-CZ" dirty="0" smtClean="0"/>
              <a:t> de Madrid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Comunidad</a:t>
            </a:r>
            <a:r>
              <a:rPr lang="cs-CZ" dirty="0" smtClean="0"/>
              <a:t> </a:t>
            </a:r>
            <a:r>
              <a:rPr lang="cs-CZ" dirty="0" err="1" smtClean="0"/>
              <a:t>Valenciana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Extremadura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495800" cy="4434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10.</a:t>
            </a:r>
            <a:r>
              <a:rPr lang="cs-CZ" dirty="0" smtClean="0"/>
              <a:t>   </a:t>
            </a:r>
            <a:r>
              <a:rPr lang="cs-CZ" dirty="0" err="1" smtClean="0"/>
              <a:t>Galicia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11.</a:t>
            </a:r>
            <a:r>
              <a:rPr lang="cs-CZ" dirty="0" smtClean="0"/>
              <a:t>   </a:t>
            </a:r>
            <a:r>
              <a:rPr lang="cs-CZ" dirty="0" err="1" smtClean="0"/>
              <a:t>Islas</a:t>
            </a:r>
            <a:r>
              <a:rPr lang="cs-CZ" dirty="0" smtClean="0"/>
              <a:t> </a:t>
            </a:r>
            <a:r>
              <a:rPr lang="cs-CZ" dirty="0" err="1" smtClean="0"/>
              <a:t>Baleares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12.</a:t>
            </a:r>
            <a:r>
              <a:rPr lang="cs-CZ" dirty="0" smtClean="0"/>
              <a:t>   </a:t>
            </a:r>
            <a:r>
              <a:rPr lang="cs-CZ" dirty="0" err="1" smtClean="0"/>
              <a:t>Islas</a:t>
            </a:r>
            <a:r>
              <a:rPr lang="cs-CZ" dirty="0" smtClean="0"/>
              <a:t> </a:t>
            </a:r>
            <a:r>
              <a:rPr lang="cs-CZ" dirty="0" err="1" smtClean="0"/>
              <a:t>Canarias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13.</a:t>
            </a:r>
            <a:r>
              <a:rPr lang="cs-CZ" dirty="0" smtClean="0"/>
              <a:t>   La </a:t>
            </a:r>
            <a:r>
              <a:rPr lang="cs-CZ" dirty="0" err="1" smtClean="0"/>
              <a:t>Rioja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14.</a:t>
            </a:r>
            <a:r>
              <a:rPr lang="cs-CZ" dirty="0" smtClean="0"/>
              <a:t>   Navarra</a:t>
            </a:r>
          </a:p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15.</a:t>
            </a:r>
            <a:r>
              <a:rPr lang="cs-CZ" dirty="0" smtClean="0"/>
              <a:t>   </a:t>
            </a:r>
            <a:r>
              <a:rPr lang="cs-CZ" dirty="0" err="1" smtClean="0"/>
              <a:t>País</a:t>
            </a:r>
            <a:r>
              <a:rPr lang="cs-CZ" dirty="0" smtClean="0"/>
              <a:t> </a:t>
            </a:r>
            <a:r>
              <a:rPr lang="cs-CZ" dirty="0" err="1" smtClean="0"/>
              <a:t>Vasco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16.</a:t>
            </a:r>
            <a:r>
              <a:rPr lang="cs-CZ" dirty="0" smtClean="0"/>
              <a:t>   </a:t>
            </a:r>
            <a:r>
              <a:rPr lang="cs-CZ" dirty="0" err="1" smtClean="0"/>
              <a:t>Principado</a:t>
            </a:r>
            <a:r>
              <a:rPr lang="cs-CZ" dirty="0" smtClean="0"/>
              <a:t> de </a:t>
            </a:r>
            <a:r>
              <a:rPr lang="cs-CZ" dirty="0" err="1" smtClean="0"/>
              <a:t>Asturias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17.   </a:t>
            </a:r>
            <a:r>
              <a:rPr lang="cs-CZ" dirty="0" smtClean="0"/>
              <a:t>Región de </a:t>
            </a:r>
            <a:r>
              <a:rPr lang="cs-CZ" dirty="0" err="1" smtClean="0"/>
              <a:t>Murcia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accent3"/>
                </a:solidFill>
              </a:rPr>
              <a:t>18.</a:t>
            </a:r>
            <a:r>
              <a:rPr lang="cs-CZ" dirty="0" smtClean="0"/>
              <a:t>   </a:t>
            </a:r>
            <a:r>
              <a:rPr lang="cs-CZ" dirty="0" err="1" smtClean="0"/>
              <a:t>Ceuta</a:t>
            </a:r>
            <a:r>
              <a:rPr lang="cs-CZ" dirty="0" smtClean="0"/>
              <a:t> y </a:t>
            </a:r>
            <a:r>
              <a:rPr lang="cs-CZ" dirty="0" err="1" smtClean="0"/>
              <a:t>Melilla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dirty="0" err="1" smtClean="0">
                <a:solidFill>
                  <a:srgbClr val="FF0000"/>
                </a:solidFill>
              </a:rPr>
              <a:t>Geografía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Situada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suroeste</a:t>
            </a:r>
            <a:r>
              <a:rPr lang="cs-CZ" dirty="0" smtClean="0"/>
              <a:t> de </a:t>
            </a:r>
            <a:r>
              <a:rPr lang="cs-CZ" dirty="0" err="1" smtClean="0"/>
              <a:t>Europa</a:t>
            </a:r>
            <a:r>
              <a:rPr lang="cs-CZ" dirty="0" smtClean="0"/>
              <a:t>,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Península</a:t>
            </a:r>
            <a:r>
              <a:rPr lang="cs-CZ" dirty="0" smtClean="0"/>
              <a:t> </a:t>
            </a:r>
            <a:r>
              <a:rPr lang="cs-CZ" dirty="0" err="1" smtClean="0"/>
              <a:t>Ibérica</a:t>
            </a:r>
            <a:endParaRPr lang="cs-CZ" dirty="0" smtClean="0"/>
          </a:p>
          <a:p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norte</a:t>
            </a:r>
            <a:r>
              <a:rPr lang="cs-CZ" dirty="0" smtClean="0"/>
              <a:t> limita </a:t>
            </a:r>
            <a:r>
              <a:rPr lang="cs-CZ" dirty="0" err="1" smtClean="0"/>
              <a:t>con</a:t>
            </a:r>
            <a:r>
              <a:rPr lang="cs-CZ" dirty="0" smtClean="0"/>
              <a:t> Francia y Andorra</a:t>
            </a:r>
          </a:p>
          <a:p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oeste</a:t>
            </a:r>
            <a:r>
              <a:rPr lang="cs-CZ" dirty="0" smtClean="0"/>
              <a:t> limita </a:t>
            </a:r>
            <a:r>
              <a:rPr lang="cs-CZ" dirty="0" err="1" smtClean="0"/>
              <a:t>con</a:t>
            </a:r>
            <a:r>
              <a:rPr lang="cs-CZ" dirty="0" smtClean="0"/>
              <a:t> Portugal</a:t>
            </a:r>
          </a:p>
          <a:p>
            <a:r>
              <a:rPr lang="cs-CZ" dirty="0" smtClean="0"/>
              <a:t>A</a:t>
            </a:r>
            <a:r>
              <a:rPr lang="es-ES" dirty="0" smtClean="0"/>
              <a:t>l </a:t>
            </a:r>
            <a:r>
              <a:rPr lang="cs-CZ" dirty="0" err="1" smtClean="0"/>
              <a:t>sur</a:t>
            </a:r>
            <a:r>
              <a:rPr lang="es-ES" dirty="0" smtClean="0"/>
              <a:t> con el </a:t>
            </a:r>
            <a:r>
              <a:rPr lang="cs-CZ" dirty="0" err="1" smtClean="0"/>
              <a:t>Reino</a:t>
            </a:r>
            <a:r>
              <a:rPr lang="cs-CZ" dirty="0" smtClean="0"/>
              <a:t> </a:t>
            </a:r>
            <a:r>
              <a:rPr lang="cs-CZ" dirty="0" err="1" smtClean="0"/>
              <a:t>Unido</a:t>
            </a:r>
            <a:r>
              <a:rPr lang="cs-CZ" dirty="0" smtClean="0"/>
              <a:t> </a:t>
            </a:r>
            <a:r>
              <a:rPr lang="es-ES" dirty="0" smtClean="0"/>
              <a:t>en su frontera con </a:t>
            </a:r>
            <a:r>
              <a:rPr lang="cs-CZ" dirty="0" smtClean="0"/>
              <a:t>Gibraltar</a:t>
            </a:r>
          </a:p>
          <a:p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costas</a:t>
            </a:r>
            <a:r>
              <a:rPr lang="cs-CZ" dirty="0" smtClean="0"/>
              <a:t> </a:t>
            </a:r>
            <a:r>
              <a:rPr lang="cs-CZ" dirty="0" err="1" smtClean="0"/>
              <a:t>están</a:t>
            </a:r>
            <a:r>
              <a:rPr lang="cs-CZ" dirty="0" smtClean="0"/>
              <a:t> </a:t>
            </a:r>
            <a:r>
              <a:rPr lang="cs-CZ" dirty="0" err="1" smtClean="0"/>
              <a:t>bañadas</a:t>
            </a:r>
            <a:r>
              <a:rPr lang="cs-CZ" dirty="0" smtClean="0"/>
              <a:t> al </a:t>
            </a:r>
            <a:r>
              <a:rPr lang="cs-CZ" dirty="0" err="1" smtClean="0"/>
              <a:t>norte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el </a:t>
            </a:r>
            <a:r>
              <a:rPr lang="cs-CZ" dirty="0" err="1" smtClean="0"/>
              <a:t>mar</a:t>
            </a:r>
            <a:r>
              <a:rPr lang="cs-CZ" dirty="0" smtClean="0"/>
              <a:t> </a:t>
            </a:r>
            <a:r>
              <a:rPr lang="cs-CZ" dirty="0" err="1" smtClean="0"/>
              <a:t>Cantábrico</a:t>
            </a:r>
            <a:r>
              <a:rPr lang="cs-CZ" dirty="0" smtClean="0"/>
              <a:t>, al </a:t>
            </a:r>
            <a:r>
              <a:rPr lang="cs-CZ" dirty="0" err="1" smtClean="0"/>
              <a:t>este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el </a:t>
            </a:r>
            <a:r>
              <a:rPr lang="cs-CZ" dirty="0" err="1" smtClean="0"/>
              <a:t>mar</a:t>
            </a:r>
            <a:r>
              <a:rPr lang="cs-CZ" dirty="0" smtClean="0"/>
              <a:t> </a:t>
            </a:r>
            <a:r>
              <a:rPr lang="cs-CZ" dirty="0" err="1" smtClean="0"/>
              <a:t>Mediterráneo</a:t>
            </a:r>
            <a:r>
              <a:rPr lang="cs-CZ" dirty="0" smtClean="0"/>
              <a:t>, al </a:t>
            </a:r>
            <a:r>
              <a:rPr lang="cs-CZ" dirty="0" err="1" smtClean="0"/>
              <a:t>sur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el </a:t>
            </a:r>
            <a:r>
              <a:rPr lang="cs-CZ" dirty="0" err="1" smtClean="0"/>
              <a:t>Océano</a:t>
            </a:r>
            <a:r>
              <a:rPr lang="cs-CZ" dirty="0" smtClean="0"/>
              <a:t> </a:t>
            </a:r>
            <a:r>
              <a:rPr lang="cs-CZ" dirty="0" err="1" smtClean="0"/>
              <a:t>Atlántico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endParaRPr lang="cs-CZ" sz="1100" dirty="0" smtClean="0">
              <a:hlinkClick r:id="rId2"/>
            </a:endParaRPr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&lt;http://commons.wikimedia.org/wiki/File:Spain-CIA_WFB_Map.png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Spain-CIA WFB Map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916832"/>
            <a:ext cx="3480565" cy="373116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4400" dirty="0" err="1" smtClean="0">
                <a:solidFill>
                  <a:srgbClr val="FF0000"/>
                </a:solidFill>
              </a:rPr>
              <a:t>Geografía</a:t>
            </a:r>
            <a:r>
              <a:rPr lang="cs-CZ" sz="4400" dirty="0" smtClean="0">
                <a:solidFill>
                  <a:srgbClr val="FF0000"/>
                </a:solidFill>
              </a:rPr>
              <a:t> – las </a:t>
            </a:r>
            <a:r>
              <a:rPr lang="cs-CZ" sz="4400" dirty="0" err="1" smtClean="0">
                <a:solidFill>
                  <a:srgbClr val="FF0000"/>
                </a:solidFill>
              </a:rPr>
              <a:t>montañas</a:t>
            </a:r>
            <a:r>
              <a:rPr lang="cs-CZ" sz="4400" dirty="0" smtClean="0">
                <a:solidFill>
                  <a:srgbClr val="FF0000"/>
                </a:solidFill>
              </a:rPr>
              <a:t> y la </a:t>
            </a:r>
            <a:r>
              <a:rPr lang="cs-CZ" sz="4400" dirty="0" err="1" smtClean="0">
                <a:solidFill>
                  <a:srgbClr val="FF0000"/>
                </a:solidFill>
              </a:rPr>
              <a:t>meseta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España</a:t>
            </a:r>
            <a:r>
              <a:rPr lang="cs-CZ" dirty="0" smtClean="0"/>
              <a:t> es </a:t>
            </a:r>
            <a:r>
              <a:rPr lang="cs-CZ" dirty="0" err="1" smtClean="0"/>
              <a:t>bastante</a:t>
            </a:r>
            <a:r>
              <a:rPr lang="cs-CZ" dirty="0" smtClean="0"/>
              <a:t> </a:t>
            </a:r>
            <a:r>
              <a:rPr lang="cs-CZ" dirty="0" err="1" smtClean="0"/>
              <a:t>montañosa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la Meseta </a:t>
            </a:r>
            <a:r>
              <a:rPr lang="cs-CZ" dirty="0" err="1" smtClean="0"/>
              <a:t>Central</a:t>
            </a:r>
            <a:endParaRPr lang="cs-CZ" dirty="0" smtClean="0"/>
          </a:p>
          <a:p>
            <a:r>
              <a:rPr lang="cs-CZ" dirty="0" smtClean="0"/>
              <a:t>La Meseta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ocupa</a:t>
            </a:r>
            <a:r>
              <a:rPr lang="cs-CZ" dirty="0" smtClean="0"/>
              <a:t> la </a:t>
            </a:r>
            <a:r>
              <a:rPr lang="cs-CZ" dirty="0" err="1" smtClean="0"/>
              <a:t>mayor</a:t>
            </a:r>
            <a:r>
              <a:rPr lang="cs-CZ" dirty="0" smtClean="0"/>
              <a:t> parte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centro</a:t>
            </a:r>
            <a:r>
              <a:rPr lang="cs-CZ" dirty="0" smtClean="0"/>
              <a:t> de la </a:t>
            </a:r>
            <a:r>
              <a:rPr lang="cs-CZ" dirty="0" err="1" smtClean="0"/>
              <a:t>península</a:t>
            </a:r>
            <a:endParaRPr lang="cs-CZ" dirty="0" smtClean="0"/>
          </a:p>
          <a:p>
            <a:r>
              <a:rPr lang="cs-CZ" dirty="0" smtClean="0"/>
              <a:t>La Meseta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es-ES" dirty="0" smtClean="0"/>
              <a:t>tiene una altitud media de 660 metros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&lt;http://commons.wikimedia.org/wiki/File:Spain.png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8434" name="Picture 2" descr="http://upload.wikimedia.org/wikipedia/commons/thumb/5/58/Spain.png/300px-Spain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132856"/>
            <a:ext cx="4139952" cy="35603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Los sistemas </a:t>
            </a:r>
            <a:r>
              <a:rPr lang="cs-CZ" dirty="0" smtClean="0"/>
              <a:t>m</a:t>
            </a:r>
            <a:r>
              <a:rPr lang="es-ES" dirty="0" smtClean="0"/>
              <a:t>ontañosos de España son muy numerosos 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ejemplo</a:t>
            </a:r>
            <a:r>
              <a:rPr lang="cs-CZ" dirty="0" smtClean="0"/>
              <a:t>: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Pirineos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noreste</a:t>
            </a:r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Cordillera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Cantábrica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norte</a:t>
            </a:r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Sierra Nevada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sur</a:t>
            </a:r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Sistema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Central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/>
              <a:t>dentro</a:t>
            </a:r>
            <a:r>
              <a:rPr lang="cs-CZ" dirty="0" smtClean="0"/>
              <a:t> de la Meseta </a:t>
            </a:r>
            <a:r>
              <a:rPr lang="cs-CZ" dirty="0" err="1" smtClean="0"/>
              <a:t>Central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2012-11-1</a:t>
            </a:r>
            <a:r>
              <a:rPr lang="cs-CZ" sz="1000" dirty="0" smtClean="0"/>
              <a:t>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&lt;http://commons.wikimedia.org/wiki/File:Spain.png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9458" name="Picture 2" descr="http://upload.wikimedia.org/wikipedia/commons/thumb/5/58/Spain.png/300px-Spain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988840"/>
            <a:ext cx="4248472" cy="36536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El </a:t>
            </a:r>
            <a:r>
              <a:rPr lang="cs-CZ" dirty="0" err="1" smtClean="0"/>
              <a:t>pico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alto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Teide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(3.718 </a:t>
            </a:r>
            <a:r>
              <a:rPr lang="cs-CZ" dirty="0" err="1" smtClean="0"/>
              <a:t>msnm</a:t>
            </a:r>
            <a:r>
              <a:rPr lang="cs-CZ" dirty="0" smtClean="0"/>
              <a:t>,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Tenerife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las </a:t>
            </a:r>
            <a:r>
              <a:rPr lang="cs-CZ" dirty="0" err="1" smtClean="0"/>
              <a:t>Islas</a:t>
            </a:r>
            <a:r>
              <a:rPr lang="cs-CZ" dirty="0" smtClean="0"/>
              <a:t> </a:t>
            </a:r>
            <a:r>
              <a:rPr lang="cs-CZ" dirty="0" err="1" smtClean="0"/>
              <a:t>Canarias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&lt;http://commons.wikimedia.org/wiki/File:Teide_and_Caldera_2006.jpg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El </a:t>
            </a:r>
            <a:r>
              <a:rPr lang="cs-CZ" dirty="0" err="1" smtClean="0"/>
              <a:t>pico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alto</a:t>
            </a:r>
            <a:r>
              <a:rPr lang="cs-CZ" dirty="0" smtClean="0"/>
              <a:t> de la </a:t>
            </a:r>
            <a:r>
              <a:rPr lang="cs-CZ" dirty="0" err="1" smtClean="0"/>
              <a:t>Península</a:t>
            </a:r>
            <a:r>
              <a:rPr lang="cs-CZ" dirty="0" smtClean="0"/>
              <a:t> </a:t>
            </a:r>
            <a:r>
              <a:rPr lang="cs-CZ" dirty="0" err="1" smtClean="0"/>
              <a:t>Ibérica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smtClean="0">
                <a:solidFill>
                  <a:srgbClr val="FFC000"/>
                </a:solidFill>
              </a:rPr>
              <a:t>	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Mulhacén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</a:t>
            </a:r>
            <a:r>
              <a:rPr lang="es-ES" dirty="0" smtClean="0"/>
              <a:t>3478,6 msnm</a:t>
            </a:r>
            <a:r>
              <a:rPr lang="cs-CZ" dirty="0" smtClean="0"/>
              <a:t>, </a:t>
            </a:r>
            <a:r>
              <a:rPr lang="cs-CZ" dirty="0" err="1" smtClean="0"/>
              <a:t>en</a:t>
            </a:r>
            <a:r>
              <a:rPr lang="cs-CZ" dirty="0" smtClean="0"/>
              <a:t> Sierra Nevada)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sz="1100" dirty="0" smtClean="0">
              <a:hlinkClick r:id="rId3"/>
            </a:endParaRPr>
          </a:p>
          <a:p>
            <a:endParaRPr lang="cs-CZ" sz="1100" dirty="0" smtClean="0"/>
          </a:p>
          <a:p>
            <a:r>
              <a:rPr lang="en-US" sz="1100" dirty="0" smtClean="0"/>
              <a:t>[cit. 2012-11-1</a:t>
            </a:r>
            <a:r>
              <a:rPr lang="cs-CZ" sz="1100" dirty="0" smtClean="0"/>
              <a:t>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&lt;http://commons.wikimedia.org/wiki/File:Mulhacen_north_face.JPG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0482" name="Picture 2" descr="Panorámica del Teide desde los altos de Guajara">
            <a:hlinkClick r:id="rId4" tooltip="Panorámica del Teide desde los altos de Guajara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3501008"/>
            <a:ext cx="2736304" cy="2057702"/>
          </a:xfrm>
          <a:prstGeom prst="rect">
            <a:avLst/>
          </a:prstGeom>
          <a:noFill/>
        </p:spPr>
      </p:pic>
      <p:pic>
        <p:nvPicPr>
          <p:cNvPr id="20484" name="Picture 4" descr="Mulhacen north fac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3573016"/>
            <a:ext cx="2592288" cy="19494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dirty="0" err="1" smtClean="0">
                <a:solidFill>
                  <a:srgbClr val="FF0000"/>
                </a:solidFill>
              </a:rPr>
              <a:t>Geografía</a:t>
            </a:r>
            <a:r>
              <a:rPr lang="cs-CZ" sz="4400" dirty="0" smtClean="0">
                <a:solidFill>
                  <a:srgbClr val="FF0000"/>
                </a:solidFill>
              </a:rPr>
              <a:t> – los </a:t>
            </a:r>
            <a:r>
              <a:rPr lang="cs-CZ" sz="4400" dirty="0" err="1" smtClean="0">
                <a:solidFill>
                  <a:srgbClr val="FF0000"/>
                </a:solidFill>
              </a:rPr>
              <a:t>ríos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Los </a:t>
            </a:r>
            <a:r>
              <a:rPr lang="cs-CZ" dirty="0" err="1" smtClean="0"/>
              <a:t>ríos</a:t>
            </a:r>
            <a:r>
              <a:rPr lang="cs-CZ" dirty="0" smtClean="0"/>
              <a:t> </a:t>
            </a:r>
            <a:r>
              <a:rPr lang="cs-CZ" dirty="0" err="1" smtClean="0"/>
              <a:t>principales</a:t>
            </a:r>
            <a:r>
              <a:rPr lang="cs-CZ" dirty="0" smtClean="0"/>
              <a:t>: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El Ebro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El Tajo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El Guadalquivir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Duero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Guadiana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400" dirty="0" smtClean="0">
                <a:solidFill>
                  <a:srgbClr val="FF0000"/>
                </a:solidFill>
              </a:rPr>
              <a:t>El </a:t>
            </a:r>
            <a:r>
              <a:rPr lang="cs-CZ" sz="4400" dirty="0" err="1" smtClean="0">
                <a:solidFill>
                  <a:srgbClr val="FF0000"/>
                </a:solidFill>
              </a:rPr>
              <a:t>clima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err="1" smtClean="0"/>
              <a:t>España</a:t>
            </a:r>
            <a:r>
              <a:rPr lang="cs-CZ" dirty="0" smtClean="0"/>
              <a:t> </a:t>
            </a:r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clima</a:t>
            </a:r>
            <a:r>
              <a:rPr lang="cs-CZ" dirty="0" smtClean="0"/>
              <a:t>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diverso</a:t>
            </a:r>
            <a:endParaRPr lang="cs-CZ" dirty="0" smtClean="0"/>
          </a:p>
          <a:p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norte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país</a:t>
            </a:r>
            <a:r>
              <a:rPr lang="cs-CZ" dirty="0" smtClean="0"/>
              <a:t> se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España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húmeda</a:t>
            </a:r>
            <a:r>
              <a:rPr lang="cs-CZ" dirty="0" smtClean="0">
                <a:solidFill>
                  <a:srgbClr val="FFC000"/>
                </a:solidFill>
              </a:rPr>
              <a:t> o </a:t>
            </a:r>
            <a:r>
              <a:rPr lang="cs-CZ" dirty="0" err="1" smtClean="0">
                <a:solidFill>
                  <a:srgbClr val="FFC000"/>
                </a:solidFill>
              </a:rPr>
              <a:t>verde</a:t>
            </a:r>
            <a:r>
              <a:rPr lang="cs-CZ" dirty="0" smtClean="0"/>
              <a:t>: </a:t>
            </a:r>
            <a:r>
              <a:rPr lang="cs-CZ" dirty="0" err="1" smtClean="0"/>
              <a:t>llueve</a:t>
            </a:r>
            <a:r>
              <a:rPr lang="cs-CZ" dirty="0" smtClean="0"/>
              <a:t> </a:t>
            </a:r>
            <a:r>
              <a:rPr lang="cs-CZ" dirty="0" err="1" smtClean="0"/>
              <a:t>bastante</a:t>
            </a:r>
            <a:r>
              <a:rPr lang="cs-CZ" dirty="0" smtClean="0"/>
              <a:t>, </a:t>
            </a:r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grandes</a:t>
            </a:r>
            <a:r>
              <a:rPr lang="cs-CZ" dirty="0" smtClean="0"/>
              <a:t> </a:t>
            </a:r>
            <a:r>
              <a:rPr lang="cs-CZ" dirty="0" err="1" smtClean="0"/>
              <a:t>bosques</a:t>
            </a:r>
            <a:r>
              <a:rPr lang="cs-CZ" dirty="0" smtClean="0"/>
              <a:t> y </a:t>
            </a:r>
            <a:r>
              <a:rPr lang="cs-CZ" dirty="0" err="1" smtClean="0"/>
              <a:t>prados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resto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país</a:t>
            </a:r>
            <a:r>
              <a:rPr lang="cs-CZ" dirty="0" smtClean="0"/>
              <a:t> se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llama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España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seca</a:t>
            </a:r>
            <a:r>
              <a:rPr lang="cs-CZ" dirty="0" smtClean="0"/>
              <a:t>: </a:t>
            </a:r>
            <a:r>
              <a:rPr lang="cs-CZ" dirty="0" err="1" smtClean="0"/>
              <a:t>tiene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climas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continetal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en</a:t>
            </a:r>
            <a:r>
              <a:rPr lang="cs-CZ" dirty="0" smtClean="0"/>
              <a:t> la Meseta, </a:t>
            </a:r>
            <a:r>
              <a:rPr lang="cs-CZ" dirty="0" err="1" smtClean="0"/>
              <a:t>inviernos</a:t>
            </a:r>
            <a:r>
              <a:rPr lang="cs-CZ" dirty="0" smtClean="0"/>
              <a:t>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fríos</a:t>
            </a:r>
            <a:r>
              <a:rPr lang="cs-CZ" dirty="0" smtClean="0"/>
              <a:t>, </a:t>
            </a:r>
            <a:r>
              <a:rPr lang="cs-CZ" dirty="0" err="1" smtClean="0"/>
              <a:t>veranos</a:t>
            </a:r>
            <a:r>
              <a:rPr lang="cs-CZ" dirty="0" smtClean="0"/>
              <a:t>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calurosos</a:t>
            </a:r>
            <a:r>
              <a:rPr lang="cs-CZ" dirty="0" smtClean="0"/>
              <a:t>) y 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mediterráneo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costa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este</a:t>
            </a:r>
            <a:r>
              <a:rPr lang="cs-CZ" dirty="0" smtClean="0"/>
              <a:t> y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sur</a:t>
            </a:r>
            <a:r>
              <a:rPr lang="cs-CZ" dirty="0" smtClean="0"/>
              <a:t>,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invierno</a:t>
            </a:r>
            <a:r>
              <a:rPr lang="cs-CZ" dirty="0" smtClean="0"/>
              <a:t> </a:t>
            </a:r>
            <a:r>
              <a:rPr lang="cs-CZ" dirty="0" err="1" smtClean="0"/>
              <a:t>suave</a:t>
            </a:r>
            <a:r>
              <a:rPr lang="cs-CZ" dirty="0" smtClean="0"/>
              <a:t> y </a:t>
            </a:r>
            <a:r>
              <a:rPr lang="cs-CZ" dirty="0" err="1" smtClean="0"/>
              <a:t>caluroso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verano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</TotalTime>
  <Words>1016</Words>
  <Application>Microsoft Office PowerPoint</Application>
  <PresentationFormat>Předvádění na obrazovce (4:3)</PresentationFormat>
  <Paragraphs>332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Calibri</vt:lpstr>
      <vt:lpstr>Cambria</vt:lpstr>
      <vt:lpstr>Wingdings 2</vt:lpstr>
      <vt:lpstr>Tok</vt:lpstr>
      <vt:lpstr>ESPAÑA – EN GENERAL</vt:lpstr>
      <vt:lpstr>ESPAÑA</vt:lpstr>
      <vt:lpstr>Comunidades autónomas</vt:lpstr>
      <vt:lpstr>Geografía</vt:lpstr>
      <vt:lpstr>Geografía – las montañas y la meseta</vt:lpstr>
      <vt:lpstr>Prezentace aplikace PowerPoint</vt:lpstr>
      <vt:lpstr>Prezentace aplikace PowerPoint</vt:lpstr>
      <vt:lpstr>Geografía – los ríos</vt:lpstr>
      <vt:lpstr>El clima</vt:lpstr>
      <vt:lpstr>El sistema político</vt:lpstr>
      <vt:lpstr>Prezentace aplikace PowerPoint</vt:lpstr>
      <vt:lpstr>¿Qué es típico para España?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Použité zdroje informací: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Adéla Romanovská</cp:lastModifiedBy>
  <cp:revision>50</cp:revision>
  <dcterms:created xsi:type="dcterms:W3CDTF">2012-09-18T04:01:33Z</dcterms:created>
  <dcterms:modified xsi:type="dcterms:W3CDTF">2016-09-20T15:58:34Z</dcterms:modified>
</cp:coreProperties>
</file>