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60"/>
  </p:normalViewPr>
  <p:slideViewPr>
    <p:cSldViewPr>
      <p:cViewPr varScale="1">
        <p:scale>
          <a:sx n="107" d="100"/>
          <a:sy n="107" d="100"/>
        </p:scale>
        <p:origin x="-17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7F4182B-18BA-4F6B-AE50-B7FF6E438065}" type="datetimeFigureOut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A686304-1536-4871-9FBD-3167D19001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454D9B-2D57-4885-BBCB-D357FFBF7D9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2CFA9-DDC9-4806-A4A3-FFB6BF27A65B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87058-3FB2-4A59-BAFA-995E35334C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31271-091D-480B-901D-EFEE5FA19D8A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BA760-4FC1-40BC-B029-814BF68772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3D0FB-0734-4059-83A5-0D65DDACA6A7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B3732-9774-4583-8A3D-1DA1A47FC6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C939F-B885-47CA-95F6-824ECAB25767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D6B6-4918-4131-9266-210376B975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61EFF-A2AE-4D85-B2A4-5F8FF82CD4C7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4B679-4BFD-4DE7-8873-92C8FF5F71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13A5A-4F16-41B3-937C-DE27E1A9DDAB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F28AE-9730-4E63-9C5A-62CEF04CFA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355C-7A0D-4181-BD0D-29C3C920D6FA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C9E79-FCB5-4A56-B532-3BD141A160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CD5AC-BB74-42A2-9C1D-94A0D81DF94B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37831-4930-4298-9292-6531C358B3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52CC8-9658-4416-8BBD-1EFBF3E53625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4B97E-9EB4-4F21-B60C-940577778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396E7-58C5-4521-BDF3-6B323433AF62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4C702-6F28-4A39-8B7E-51A6820BBE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D60CD-A551-404E-A46B-ECFD0719DC74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0C7CF-3943-4077-B25E-65818F2145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2A8AC3-C8B1-4FB3-98DE-18577E5AFD5C}" type="datetime1">
              <a:rPr lang="cs-CZ"/>
              <a:pPr>
                <a:defRPr/>
              </a:pPr>
              <a:t>18.2.2013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F60DF0-DE7F-488C-9DA0-3B577FAD07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708" r:id="rId9"/>
    <p:sldLayoutId id="2147483699" r:id="rId10"/>
    <p:sldLayoutId id="2147483698" r:id="rId11"/>
  </p:sldLayoutIdLst>
  <p:transition spd="slow">
    <p:diamond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\\commons.wikimedia.org\wiki\File:Atacama1.jpg" TargetMode="External"/><Relationship Id="rId2" Type="http://schemas.openxmlformats.org/officeDocument/2006/relationships/hyperlink" Target="http://commons.wikimedia.org/wiki/File:Atacama1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\\commons.wikimedia.org\wiki\File:Amazon_rainforest.jpg" TargetMode="External"/><Relationship Id="rId2" Type="http://schemas.openxmlformats.org/officeDocument/2006/relationships/hyperlink" Target="http://commons.wikimedia.org/wiki/File:Amazon_rainforest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commons.wikimedia.org/wiki/File:Amazonrivermap.png" TargetMode="External"/><Relationship Id="rId7" Type="http://schemas.openxmlformats.org/officeDocument/2006/relationships/hyperlink" Target="file:///\\commons.wikimedia.org\wiki\File:Deltaorinoco.jpg" TargetMode="External"/><Relationship Id="rId2" Type="http://schemas.openxmlformats.org/officeDocument/2006/relationships/hyperlink" Target="http://commons.wikim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hyperlink" Target="file:///\\commons.wikimedia.org\wiki\File:Amazonrivermap.png" TargetMode="External"/><Relationship Id="rId4" Type="http://schemas.openxmlformats.org/officeDocument/2006/relationships/hyperlink" Target="http://commons.wikimedia.org/wiki/File:Deltaorinoco.jp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file:///\\commons.wikimedia.org\wiki\File:Iguacu-002.jpg" TargetMode="External"/><Relationship Id="rId2" Type="http://schemas.openxmlformats.org/officeDocument/2006/relationships/hyperlink" Target="http://commons.wikimedia.org/wiki/File:Iguacu-002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ile:///\\commons.wikimedia.org\wiki\File:SaltoAngel4.jpg" TargetMode="External"/><Relationship Id="rId2" Type="http://schemas.openxmlformats.org/officeDocument/2006/relationships/hyperlink" Target="http://commons.wikimedia.org/wiki/File:SaltoAngel4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file:///\\commons.wikimedia.org\wiki\File:Cuernos_del_Paine_from_Lake_Peho%25C3%25A9.jpg" TargetMode="External"/><Relationship Id="rId2" Type="http://schemas.openxmlformats.org/officeDocument/2006/relationships/hyperlink" Target="http://commons.wikimedia.org/wiki/File:Cuernos_del_Paine_from_Lake_Peho%C3%A9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file:///\\commons.wikimedia.org\wiki\File:Perito_Moreno_Glacier_Patagonia_Argentina_Luca_Galuzzi_2005.JPG" TargetMode="External"/><Relationship Id="rId2" Type="http://schemas.openxmlformats.org/officeDocument/2006/relationships/hyperlink" Target="http://commons.wikimedia.org/wiki/File:Perito_Moreno_Glacier_Patagonia_Argentina_Luca_Galuzzi_2005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Latin_America_(orthographic_projection).svg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commons.wikimedia.org/wiki/File:Hispanic_America_(orthographic_projection).sv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file:///\\commons.wikimedia.org\wiki\File:Latin_America_(orthographic_projection).svg" TargetMode="External"/><Relationship Id="rId5" Type="http://schemas.openxmlformats.org/officeDocument/2006/relationships/image" Target="../media/image2.png"/><Relationship Id="rId4" Type="http://schemas.openxmlformats.org/officeDocument/2006/relationships/hyperlink" Target="file:///\\commons.wikimedia.org\wiki\File:Hispanic_America_(orthographic_projection).sv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ndes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hyperlink" Target="file:///\\commons.wikimedia.org\wiki\File:Andes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Before_Machu_Picchu.jpg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commons.wikimedia.org/wiki/File:Aconcagua_(aerial)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file:///\\commons.wikimedia.org\wiki\File:Before_Machu_Picchu.jpg" TargetMode="External"/><Relationship Id="rId5" Type="http://schemas.openxmlformats.org/officeDocument/2006/relationships/image" Target="../media/image5.jpeg"/><Relationship Id="rId4" Type="http://schemas.openxmlformats.org/officeDocument/2006/relationships/hyperlink" Target="file:///\\commons.wikimedia.org\wiki\File:Aconcagua_(aerial)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800" dirty="0" smtClean="0"/>
              <a:t>HISPANOAMÉRICA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550" y="4292600"/>
            <a:ext cx="7200900" cy="1346200"/>
          </a:xfrm>
        </p:spPr>
        <p:txBody>
          <a:bodyPr>
            <a:normAutofit fontScale="85000" lnSpcReduction="20000"/>
          </a:bodyPr>
          <a:lstStyle/>
          <a:p>
            <a:pPr lvl="2"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Tematická oblast:	Reálie španělsky  mluvících</a:t>
            </a:r>
          </a:p>
          <a:p>
            <a:pPr lvl="2"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			zemí</a:t>
            </a:r>
          </a:p>
          <a:p>
            <a:pPr lvl="2"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Autor:			Mgr. Monika Číhalová</a:t>
            </a:r>
          </a:p>
          <a:p>
            <a:pPr lvl="2"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Vytvořeno:</a:t>
            </a:r>
            <a:r>
              <a:rPr lang="cs-CZ" sz="2400" smtClean="0"/>
              <a:t>	</a:t>
            </a:r>
            <a:r>
              <a:rPr lang="cs-CZ" sz="2400" smtClean="0"/>
              <a:t>    	</a:t>
            </a:r>
            <a:r>
              <a:rPr lang="cs-CZ" sz="2400" smtClean="0"/>
              <a:t>Ú</a:t>
            </a:r>
            <a:r>
              <a:rPr lang="cs-CZ" sz="2400" smtClean="0"/>
              <a:t>nor </a:t>
            </a:r>
            <a:r>
              <a:rPr lang="cs-CZ" sz="2400" dirty="0" smtClean="0"/>
              <a:t>2013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213" y="6308725"/>
            <a:ext cx="3600450" cy="365125"/>
          </a:xfrm>
        </p:spPr>
        <p:txBody>
          <a:bodyPr/>
          <a:lstStyle/>
          <a:p>
            <a:pPr algn="ctr">
              <a:defRPr/>
            </a:pPr>
            <a:r>
              <a:rPr lang="cs-CZ" dirty="0"/>
              <a:t>Gymnázium, </a:t>
            </a:r>
            <a:r>
              <a:rPr lang="cs-CZ" dirty="0" err="1"/>
              <a:t>Ostrava</a:t>
            </a:r>
            <a:r>
              <a:rPr lang="cs-CZ" dirty="0"/>
              <a:t>-Zábřeh, Volgogradská 6a,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/>
            <a:r>
              <a:rPr lang="cs-CZ" sz="4000" smtClean="0">
                <a:solidFill>
                  <a:srgbClr val="FF0000"/>
                </a:solidFill>
              </a:rPr>
              <a:t>La costa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r>
              <a:rPr lang="cs-CZ" smtClean="0"/>
              <a:t>La costa de América Central, Colombia y Ecuador es tropical</a:t>
            </a:r>
          </a:p>
          <a:p>
            <a:r>
              <a:rPr lang="cs-CZ" smtClean="0"/>
              <a:t>En Perú y en el norte de Chile la costa es desértica – </a:t>
            </a:r>
            <a:r>
              <a:rPr lang="cs-CZ" smtClean="0">
                <a:solidFill>
                  <a:srgbClr val="FFC000"/>
                </a:solidFill>
              </a:rPr>
              <a:t>el desierto de Atacama </a:t>
            </a:r>
            <a:r>
              <a:rPr lang="cs-CZ" smtClean="0"/>
              <a:t>(el más </a:t>
            </a:r>
            <a:r>
              <a:rPr lang="cs-CZ" smtClean="0">
                <a:latin typeface="Arial" charset="0"/>
              </a:rPr>
              <a:t>á</a:t>
            </a:r>
            <a:r>
              <a:rPr lang="cs-CZ" smtClean="0"/>
              <a:t>rido de la planeta)</a:t>
            </a:r>
          </a:p>
        </p:txBody>
      </p:sp>
      <p:sp>
        <p:nvSpPr>
          <p:cNvPr id="24579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algn="ctr"/>
            <a:r>
              <a:rPr lang="cs-CZ" smtClean="0">
                <a:solidFill>
                  <a:srgbClr val="FFC000"/>
                </a:solidFill>
              </a:rPr>
              <a:t>El desierto de Atacama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r>
              <a:rPr lang="en-US" sz="1000" smtClean="0"/>
              <a:t>[cit. 2012-11-</a:t>
            </a:r>
            <a:r>
              <a:rPr lang="cs-CZ" sz="1000" smtClean="0"/>
              <a:t>30</a:t>
            </a:r>
            <a:r>
              <a:rPr lang="en-US" sz="1000" smtClean="0"/>
              <a:t>] </a:t>
            </a:r>
            <a:r>
              <a:rPr lang="cs-CZ" sz="1000" smtClean="0"/>
              <a:t>Pod licencí Creative Commons na WWW:</a:t>
            </a:r>
          </a:p>
          <a:p>
            <a:pPr>
              <a:buFont typeface="Wingdings 2" pitchFamily="18" charset="2"/>
              <a:buNone/>
            </a:pPr>
            <a:r>
              <a:rPr lang="cs-CZ" sz="1000" smtClean="0">
                <a:hlinkClick r:id="rId2"/>
              </a:rPr>
              <a:t>&lt;http://commons.wikimedia.org/wiki/File:Atacama1.jpg</a:t>
            </a:r>
            <a:r>
              <a:rPr lang="cs-CZ" sz="1000" smtClean="0"/>
              <a:t>&gt;</a:t>
            </a:r>
          </a:p>
          <a:p>
            <a:endParaRPr lang="cs-CZ" sz="100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pic>
        <p:nvPicPr>
          <p:cNvPr id="24581" name="Picture 2" descr="http://upload.wikimedia.org/wikipedia/commons/thumb/a/a9/Atacama1.jpg/300px-Atacama1.jp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825" y="2997200"/>
            <a:ext cx="3240088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/>
            <a:r>
              <a:rPr lang="cs-CZ" sz="4000" smtClean="0">
                <a:solidFill>
                  <a:srgbClr val="FF0000"/>
                </a:solidFill>
              </a:rPr>
              <a:t>La selva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r>
              <a:rPr lang="cs-CZ" smtClean="0"/>
              <a:t>En América Central y en la zona amazónica hay grandes selvas tropicales</a:t>
            </a:r>
          </a:p>
          <a:p>
            <a:r>
              <a:rPr lang="cs-CZ" smtClean="0">
                <a:solidFill>
                  <a:srgbClr val="FFC000"/>
                </a:solidFill>
              </a:rPr>
              <a:t>La Amazonia </a:t>
            </a:r>
            <a:r>
              <a:rPr lang="cs-CZ" smtClean="0"/>
              <a:t>– el bosque tropical más extenso del mundo</a:t>
            </a:r>
          </a:p>
        </p:txBody>
      </p:sp>
      <p:sp>
        <p:nvSpPr>
          <p:cNvPr id="25603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algn="ctr"/>
            <a:r>
              <a:rPr lang="cs-CZ" smtClean="0">
                <a:solidFill>
                  <a:srgbClr val="FFC000"/>
                </a:solidFill>
              </a:rPr>
              <a:t>La Selva Amazónica</a:t>
            </a:r>
          </a:p>
          <a:p>
            <a:endParaRPr lang="cs-CZ" smtClean="0"/>
          </a:p>
          <a:p>
            <a:endParaRPr lang="cs-CZ" smtClean="0">
              <a:hlinkClick r:id="rId2"/>
            </a:endParaRPr>
          </a:p>
          <a:p>
            <a:endParaRPr lang="cs-CZ" smtClean="0">
              <a:hlinkClick r:id="rId2"/>
            </a:endParaRPr>
          </a:p>
          <a:p>
            <a:endParaRPr lang="cs-CZ" smtClean="0">
              <a:hlinkClick r:id="rId2"/>
            </a:endParaRPr>
          </a:p>
          <a:p>
            <a:endParaRPr lang="cs-CZ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/>
          </a:p>
          <a:p>
            <a:r>
              <a:rPr lang="en-US" sz="1000" smtClean="0"/>
              <a:t>[cit. 2012-11-</a:t>
            </a:r>
            <a:r>
              <a:rPr lang="cs-CZ" sz="1000" smtClean="0"/>
              <a:t>30</a:t>
            </a:r>
            <a:r>
              <a:rPr lang="en-US" sz="1000" smtClean="0"/>
              <a:t>] </a:t>
            </a:r>
            <a:r>
              <a:rPr lang="cs-CZ" sz="1000" smtClean="0"/>
              <a:t>Pod licencí Creative Commons na WWW:</a:t>
            </a:r>
          </a:p>
          <a:p>
            <a:pPr>
              <a:buFont typeface="Wingdings 2" pitchFamily="18" charset="2"/>
              <a:buNone/>
            </a:pPr>
            <a:r>
              <a:rPr lang="cs-CZ" sz="1000" smtClean="0">
                <a:hlinkClick r:id="rId2"/>
              </a:rPr>
              <a:t>&lt;http://commons.wikimedia.org/wiki/File:Amazon_rainforest.jpg</a:t>
            </a:r>
            <a:r>
              <a:rPr lang="cs-CZ" sz="1000" smtClean="0"/>
              <a:t>&gt;</a:t>
            </a:r>
          </a:p>
          <a:p>
            <a:endParaRPr lang="cs-CZ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pic>
        <p:nvPicPr>
          <p:cNvPr id="25605" name="Picture 2" descr="http://upload.wikimedia.org/wikipedia/commons/thumb/f/f6/Amazon_rainforest.jpg/350px-Amazon_rainforest.jp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363" y="2708275"/>
            <a:ext cx="33337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/>
            <a:r>
              <a:rPr lang="cs-CZ" sz="4000" smtClean="0">
                <a:solidFill>
                  <a:srgbClr val="FF0000"/>
                </a:solidFill>
              </a:rPr>
              <a:t>Los ríos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algn="ctr"/>
            <a:r>
              <a:rPr lang="cs-CZ" smtClean="0">
                <a:solidFill>
                  <a:srgbClr val="FFC000"/>
                </a:solidFill>
              </a:rPr>
              <a:t>El río Amazonas</a:t>
            </a:r>
          </a:p>
          <a:p>
            <a:r>
              <a:rPr lang="cs-CZ" smtClean="0"/>
              <a:t>El río más largo y caudaloso del mundo</a:t>
            </a:r>
          </a:p>
          <a:p>
            <a:endParaRPr lang="cs-CZ" smtClean="0"/>
          </a:p>
          <a:p>
            <a:endParaRPr lang="cs-CZ" smtClean="0"/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3"/>
            </a:endParaRPr>
          </a:p>
          <a:p>
            <a:endParaRPr lang="cs-CZ" sz="1000" smtClean="0">
              <a:hlinkClick r:id="rId3"/>
            </a:endParaRPr>
          </a:p>
          <a:p>
            <a:endParaRPr lang="cs-CZ" sz="1000" smtClean="0">
              <a:hlinkClick r:id="rId3"/>
            </a:endParaRPr>
          </a:p>
          <a:p>
            <a:endParaRPr lang="cs-CZ" sz="1000" smtClean="0">
              <a:hlinkClick r:id="rId3"/>
            </a:endParaRPr>
          </a:p>
          <a:p>
            <a:endParaRPr lang="cs-CZ" sz="1000" smtClean="0">
              <a:hlinkClick r:id="rId3"/>
            </a:endParaRPr>
          </a:p>
          <a:p>
            <a:endParaRPr lang="cs-CZ" sz="1000" smtClean="0">
              <a:hlinkClick r:id="rId3"/>
            </a:endParaRPr>
          </a:p>
          <a:p>
            <a:endParaRPr lang="cs-CZ" sz="1000" smtClean="0">
              <a:hlinkClick r:id="rId3"/>
            </a:endParaRPr>
          </a:p>
          <a:p>
            <a:endParaRPr lang="cs-CZ" sz="1000" smtClean="0"/>
          </a:p>
          <a:p>
            <a:r>
              <a:rPr lang="en-US" sz="1000" smtClean="0"/>
              <a:t>[cit. 2012-11-</a:t>
            </a:r>
            <a:r>
              <a:rPr lang="cs-CZ" sz="1000" smtClean="0"/>
              <a:t>30</a:t>
            </a:r>
            <a:r>
              <a:rPr lang="en-US" sz="1000" smtClean="0"/>
              <a:t>] </a:t>
            </a:r>
            <a:r>
              <a:rPr lang="cs-CZ" sz="1000" smtClean="0"/>
              <a:t>Pod licencí Creative Commons na WWW:</a:t>
            </a:r>
          </a:p>
          <a:p>
            <a:pPr>
              <a:buFont typeface="Wingdings 2" pitchFamily="18" charset="2"/>
              <a:buNone/>
            </a:pPr>
            <a:r>
              <a:rPr lang="cs-CZ" sz="1000" smtClean="0">
                <a:hlinkClick r:id="rId3"/>
              </a:rPr>
              <a:t>&lt;http://commons.wikimedia.org/wiki/File:Amazonrivermap.png</a:t>
            </a:r>
            <a:r>
              <a:rPr lang="cs-CZ" sz="1000" smtClean="0"/>
              <a:t>&gt;</a:t>
            </a:r>
          </a:p>
          <a:p>
            <a:endParaRPr lang="cs-CZ" sz="1000" smtClean="0"/>
          </a:p>
        </p:txBody>
      </p:sp>
      <p:sp>
        <p:nvSpPr>
          <p:cNvPr id="26627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algn="ctr"/>
            <a:r>
              <a:rPr lang="cs-CZ" smtClean="0">
                <a:solidFill>
                  <a:srgbClr val="FFC000"/>
                </a:solidFill>
              </a:rPr>
              <a:t>El río Orinoco</a:t>
            </a:r>
          </a:p>
          <a:p>
            <a:r>
              <a:rPr lang="cs-CZ" smtClean="0"/>
              <a:t>El tercer río más caudaloso del mundo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z="1100" smtClean="0"/>
          </a:p>
          <a:p>
            <a:r>
              <a:rPr lang="en-US" sz="1100" smtClean="0"/>
              <a:t>[cit. 2012-11-</a:t>
            </a:r>
            <a:r>
              <a:rPr lang="cs-CZ" sz="1100" smtClean="0"/>
              <a:t>30</a:t>
            </a:r>
            <a:r>
              <a:rPr lang="en-US" sz="1100" smtClean="0"/>
              <a:t>] </a:t>
            </a:r>
            <a:r>
              <a:rPr lang="cs-CZ" sz="1100" smtClean="0"/>
              <a:t>Pod licencí Creative Commons na WWW:</a:t>
            </a:r>
          </a:p>
          <a:p>
            <a:pPr>
              <a:buFont typeface="Wingdings 2" pitchFamily="18" charset="2"/>
              <a:buNone/>
            </a:pPr>
            <a:r>
              <a:rPr lang="cs-CZ" sz="1100" smtClean="0">
                <a:hlinkClick r:id="rId4"/>
              </a:rPr>
              <a:t>&lt;http://commons.wikimedia.org/wiki/File:Deltaorinoco.jpg</a:t>
            </a:r>
            <a:r>
              <a:rPr lang="cs-CZ" sz="1100" smtClean="0"/>
              <a:t>&gt;</a:t>
            </a:r>
          </a:p>
          <a:p>
            <a:endParaRPr lang="cs-CZ" sz="110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pic>
        <p:nvPicPr>
          <p:cNvPr id="26629" name="Picture 2" descr="Sistema fluvial del Amazonas">
            <a:hlinkClick r:id="rId5" action="ppaction://hlinkfile" tooltip="Sistema fluvial del Amazonas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6013" y="3357563"/>
            <a:ext cx="2303462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4" descr="http://upload.wikimedia.org/wikipedia/commons/thumb/3/3f/Deltaorinoco.jpg/250px-Deltaorinoco.jpg">
            <a:hlinkClick r:id="rId7" action="ppaction://hlinkfile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48263" y="3500438"/>
            <a:ext cx="2808287" cy="21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smtClean="0">
                <a:solidFill>
                  <a:srgbClr val="FF0000"/>
                </a:solidFill>
              </a:rPr>
              <a:t>El clima </a:t>
            </a:r>
          </a:p>
        </p:txBody>
      </p:sp>
      <p:sp>
        <p:nvSpPr>
          <p:cNvPr id="27650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Hay zonas muy diferentes</a:t>
            </a:r>
          </a:p>
          <a:p>
            <a:r>
              <a:rPr lang="cs-CZ" smtClean="0"/>
              <a:t>En la región tropical hay dos estaciones: </a:t>
            </a:r>
            <a:r>
              <a:rPr lang="cs-CZ" i="1" smtClean="0"/>
              <a:t>la estación seca </a:t>
            </a:r>
            <a:r>
              <a:rPr lang="cs-CZ" smtClean="0"/>
              <a:t>que es el verano y </a:t>
            </a:r>
            <a:r>
              <a:rPr lang="cs-CZ" i="1" smtClean="0"/>
              <a:t>la estación húmeda </a:t>
            </a:r>
            <a:r>
              <a:rPr lang="cs-CZ" smtClean="0"/>
              <a:t>que es el invierno</a:t>
            </a:r>
          </a:p>
          <a:p>
            <a:r>
              <a:rPr lang="cs-CZ" smtClean="0"/>
              <a:t>El clima del sur es como el de Europa pero con las estaciones cambiadas – en julio es invierno y en diciembre es verano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>
          <a:xfrm>
            <a:off x="539750" y="692150"/>
            <a:ext cx="8229600" cy="1143000"/>
          </a:xfrm>
        </p:spPr>
        <p:txBody>
          <a:bodyPr/>
          <a:lstStyle/>
          <a:p>
            <a:pPr algn="ctr"/>
            <a:r>
              <a:rPr lang="cs-CZ" sz="4000" smtClean="0">
                <a:solidFill>
                  <a:srgbClr val="FF0000"/>
                </a:solidFill>
              </a:rPr>
              <a:t>Los habitantes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Hay una gran mezcla de razas</a:t>
            </a:r>
          </a:p>
          <a:p>
            <a:r>
              <a:rPr lang="cs-CZ" smtClean="0"/>
              <a:t>Los mestizos – la unión de los conquistadores con la población indígena</a:t>
            </a:r>
          </a:p>
          <a:p>
            <a:r>
              <a:rPr lang="cs-CZ" smtClean="0"/>
              <a:t>Los mulatos – la unión de los esclavos negros con los blancos</a:t>
            </a:r>
          </a:p>
          <a:p>
            <a:r>
              <a:rPr lang="cs-CZ" smtClean="0"/>
              <a:t>Estas nuevas razas se mezclaron entre sí y crearon una infinidad de variantes</a:t>
            </a:r>
          </a:p>
          <a:p>
            <a:r>
              <a:rPr lang="cs-CZ" smtClean="0"/>
              <a:t>A finales del siglo XIX y del XX llegaron muchos españoles, italianos, alemanes, polacos y japoneses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4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/>
            <a:r>
              <a:rPr lang="cs-CZ" sz="4000" smtClean="0">
                <a:solidFill>
                  <a:srgbClr val="FF0000"/>
                </a:solidFill>
              </a:rPr>
              <a:t>Otras bellezas de Latinoamérica</a:t>
            </a:r>
          </a:p>
        </p:txBody>
      </p:sp>
      <p:sp>
        <p:nvSpPr>
          <p:cNvPr id="29698" name="Zástupný symbol pro obsah 5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algn="ctr"/>
            <a:r>
              <a:rPr lang="cs-CZ" sz="2800" smtClean="0">
                <a:solidFill>
                  <a:srgbClr val="FFC000"/>
                </a:solidFill>
              </a:rPr>
              <a:t>Garganta del Diablo – </a:t>
            </a:r>
            <a:br>
              <a:rPr lang="cs-CZ" sz="2800" smtClean="0">
                <a:solidFill>
                  <a:srgbClr val="FFC000"/>
                </a:solidFill>
              </a:rPr>
            </a:br>
            <a:r>
              <a:rPr lang="cs-CZ" sz="2800" smtClean="0">
                <a:solidFill>
                  <a:srgbClr val="FFC000"/>
                </a:solidFill>
              </a:rPr>
              <a:t>Cataratas del Iguazú</a:t>
            </a:r>
          </a:p>
          <a:p>
            <a:r>
              <a:rPr lang="cs-CZ" smtClean="0"/>
              <a:t>El salto de 80 m</a:t>
            </a:r>
          </a:p>
          <a:p>
            <a:r>
              <a:rPr lang="cs-CZ" smtClean="0"/>
              <a:t>Situadas en el Parque Nacional Iguazú en Argentina haciendo frontera con el Parque Nacional do Iguaçu en Brasil  </a:t>
            </a:r>
          </a:p>
          <a:p>
            <a:endParaRPr lang="cs-CZ" smtClean="0"/>
          </a:p>
        </p:txBody>
      </p:sp>
      <p:sp>
        <p:nvSpPr>
          <p:cNvPr id="29699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/>
          </a:p>
          <a:p>
            <a:r>
              <a:rPr lang="en-US" sz="1000" smtClean="0"/>
              <a:t>[cit. 2012-11-</a:t>
            </a:r>
            <a:r>
              <a:rPr lang="cs-CZ" sz="1000" smtClean="0"/>
              <a:t>30</a:t>
            </a:r>
            <a:r>
              <a:rPr lang="en-US" sz="1000" smtClean="0"/>
              <a:t>] </a:t>
            </a:r>
            <a:r>
              <a:rPr lang="cs-CZ" sz="1000" smtClean="0"/>
              <a:t>Pod licencí Creative Commons na WWW:</a:t>
            </a:r>
          </a:p>
          <a:p>
            <a:pPr>
              <a:buFont typeface="Wingdings 2" pitchFamily="18" charset="2"/>
              <a:buNone/>
            </a:pPr>
            <a:r>
              <a:rPr lang="cs-CZ" sz="1000" smtClean="0">
                <a:hlinkClick r:id="rId2"/>
              </a:rPr>
              <a:t>&lt;http://commons.wikimedia.org/wiki/File:Iguacu-002.jpg</a:t>
            </a:r>
            <a:r>
              <a:rPr lang="cs-CZ" sz="1000" smtClean="0"/>
              <a:t>&gt;</a:t>
            </a:r>
          </a:p>
          <a:p>
            <a:endParaRPr 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pic>
        <p:nvPicPr>
          <p:cNvPr id="29701" name="Picture 4" descr="Iguacu-002.jp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463" y="2636838"/>
            <a:ext cx="367506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endParaRPr lang="cs-CZ" smtClean="0"/>
          </a:p>
        </p:txBody>
      </p:sp>
      <p:sp>
        <p:nvSpPr>
          <p:cNvPr id="30722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algn="ctr"/>
            <a:r>
              <a:rPr lang="cs-CZ" sz="2800" smtClean="0">
                <a:solidFill>
                  <a:srgbClr val="FFC000"/>
                </a:solidFill>
              </a:rPr>
              <a:t>Salto</a:t>
            </a:r>
            <a:r>
              <a:rPr lang="cs-CZ" smtClean="0">
                <a:solidFill>
                  <a:srgbClr val="FFC000"/>
                </a:solidFill>
              </a:rPr>
              <a:t> Ángel</a:t>
            </a:r>
          </a:p>
          <a:p>
            <a:r>
              <a:rPr lang="cs-CZ" smtClean="0"/>
              <a:t>en Venezuela</a:t>
            </a:r>
          </a:p>
          <a:p>
            <a:r>
              <a:rPr lang="cs-CZ" smtClean="0"/>
              <a:t>el salto de agua más alto del mundo con una altura de 977 m (807m de caída ininterrumpida)</a:t>
            </a:r>
          </a:p>
          <a:p>
            <a:r>
              <a:rPr lang="cs-CZ" smtClean="0"/>
              <a:t>Descrito en </a:t>
            </a:r>
            <a:r>
              <a:rPr lang="cs-CZ" i="1" smtClean="0"/>
              <a:t>la Lista del Patrimonio de la Humanidad</a:t>
            </a:r>
            <a:endParaRPr lang="cs-CZ" smtClean="0"/>
          </a:p>
          <a:p>
            <a:endParaRPr lang="cs-CZ" smtClean="0"/>
          </a:p>
        </p:txBody>
      </p:sp>
      <p:sp>
        <p:nvSpPr>
          <p:cNvPr id="30723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endParaRPr lang="cs-CZ" smtClean="0">
              <a:hlinkClick r:id="rId2"/>
            </a:endParaRPr>
          </a:p>
          <a:p>
            <a:endParaRPr lang="cs-CZ" smtClean="0">
              <a:hlinkClick r:id="rId2"/>
            </a:endParaRPr>
          </a:p>
          <a:p>
            <a:endParaRPr lang="cs-CZ" smtClean="0">
              <a:hlinkClick r:id="rId2"/>
            </a:endParaRPr>
          </a:p>
          <a:p>
            <a:endParaRPr lang="cs-CZ" smtClean="0">
              <a:hlinkClick r:id="rId2"/>
            </a:endParaRPr>
          </a:p>
          <a:p>
            <a:endParaRPr lang="cs-CZ" smtClean="0">
              <a:hlinkClick r:id="rId2"/>
            </a:endParaRPr>
          </a:p>
          <a:p>
            <a:endParaRPr lang="cs-CZ" smtClean="0">
              <a:hlinkClick r:id="rId2"/>
            </a:endParaRPr>
          </a:p>
          <a:p>
            <a:endParaRPr lang="cs-CZ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r>
              <a:rPr lang="en-US" sz="1000" smtClean="0"/>
              <a:t>[cit. 2012-11-</a:t>
            </a:r>
            <a:r>
              <a:rPr lang="cs-CZ" sz="1000" smtClean="0"/>
              <a:t>30</a:t>
            </a:r>
            <a:r>
              <a:rPr lang="en-US" sz="1000" smtClean="0"/>
              <a:t>] </a:t>
            </a:r>
            <a:r>
              <a:rPr lang="cs-CZ" sz="1000" smtClean="0"/>
              <a:t>Pod licencí Creative Commons na WWW:</a:t>
            </a:r>
          </a:p>
          <a:p>
            <a:pPr>
              <a:buFont typeface="Wingdings 2" pitchFamily="18" charset="2"/>
              <a:buNone/>
            </a:pPr>
            <a:r>
              <a:rPr lang="cs-CZ" sz="1000" smtClean="0">
                <a:hlinkClick r:id="rId2"/>
              </a:rPr>
              <a:t>&lt;http://commons.wikimedia.org/wiki/File:SaltoAngel4.jpg</a:t>
            </a:r>
            <a:r>
              <a:rPr lang="cs-CZ" sz="1000" smtClean="0"/>
              <a:t>&gt;</a:t>
            </a:r>
          </a:p>
          <a:p>
            <a:endParaRPr lang="cs-CZ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pic>
        <p:nvPicPr>
          <p:cNvPr id="30725" name="Picture 2" descr="SaltoAngel4.jp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163" y="1916113"/>
            <a:ext cx="2520950" cy="378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endParaRPr lang="cs-CZ" smtClean="0"/>
          </a:p>
        </p:txBody>
      </p:sp>
      <p:sp>
        <p:nvSpPr>
          <p:cNvPr id="31746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algn="ctr"/>
            <a:r>
              <a:rPr lang="cs-CZ" sz="2800" smtClean="0">
                <a:solidFill>
                  <a:srgbClr val="FFC000"/>
                </a:solidFill>
              </a:rPr>
              <a:t>Patagonia</a:t>
            </a:r>
          </a:p>
          <a:p>
            <a:r>
              <a:rPr lang="cs-CZ" smtClean="0"/>
              <a:t>En la parte del Cono Sur de América</a:t>
            </a:r>
          </a:p>
          <a:p>
            <a:r>
              <a:rPr lang="cs-CZ" smtClean="0"/>
              <a:t>Patagonia argentina</a:t>
            </a:r>
          </a:p>
          <a:p>
            <a:r>
              <a:rPr lang="cs-CZ" smtClean="0"/>
              <a:t>Patagonia chilena</a:t>
            </a:r>
          </a:p>
          <a:p>
            <a:r>
              <a:rPr lang="cs-CZ" smtClean="0"/>
              <a:t>Un territorio modelado por los glaciares, volcanes, montañas, fiordos, cascadas</a:t>
            </a:r>
          </a:p>
          <a:p>
            <a:endParaRPr lang="cs-CZ" smtClean="0"/>
          </a:p>
        </p:txBody>
      </p:sp>
      <p:sp>
        <p:nvSpPr>
          <p:cNvPr id="31747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/>
          </a:p>
          <a:p>
            <a:r>
              <a:rPr lang="en-US" sz="1000" smtClean="0"/>
              <a:t>[cit. 2012-11-</a:t>
            </a:r>
            <a:r>
              <a:rPr lang="cs-CZ" sz="1000" smtClean="0"/>
              <a:t>30</a:t>
            </a:r>
            <a:r>
              <a:rPr lang="en-US" sz="1000" smtClean="0"/>
              <a:t>] </a:t>
            </a:r>
            <a:r>
              <a:rPr lang="cs-CZ" sz="1000" smtClean="0"/>
              <a:t>Pod licencí Creative Commons na WWW:</a:t>
            </a:r>
          </a:p>
          <a:p>
            <a:pPr>
              <a:buFont typeface="Wingdings 2" pitchFamily="18" charset="2"/>
              <a:buNone/>
            </a:pPr>
            <a:r>
              <a:rPr lang="cs-CZ" sz="1000" smtClean="0">
                <a:hlinkClick r:id="rId2"/>
              </a:rPr>
              <a:t>&lt;http://commons.wikimedia.org/wiki/File:Cuernos_del_Paine_from_Lake_Peho%C3%A9.jpg</a:t>
            </a:r>
            <a:r>
              <a:rPr lang="cs-CZ" sz="1000" smtClean="0"/>
              <a:t>&gt;</a:t>
            </a:r>
          </a:p>
          <a:p>
            <a:endParaRPr lang="cs-CZ" sz="100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pic>
        <p:nvPicPr>
          <p:cNvPr id="31749" name="Picture 4" descr="http://upload.wikimedia.org/wikipedia/commons/thumb/4/49/Cuernos_del_Paine_from_Lake_Peho%C3%A9.jpg/250px-Cuernos_del_Paine_from_Lake_Peho%C3%A9.jp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3800" y="2924175"/>
            <a:ext cx="3419475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sz="2800" smtClean="0">
                <a:solidFill>
                  <a:srgbClr val="FFC000"/>
                </a:solidFill>
              </a:rPr>
              <a:t>Glaciar Perito Moreno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endParaRPr lang="cs-CZ" sz="1000" smtClean="0">
              <a:hlinkClick r:id="rId2"/>
            </a:endParaRPr>
          </a:p>
          <a:p>
            <a:r>
              <a:rPr lang="en-US" sz="1000" smtClean="0"/>
              <a:t>[cit. 2012-11-</a:t>
            </a:r>
            <a:r>
              <a:rPr lang="cs-CZ" sz="1000" smtClean="0"/>
              <a:t>30</a:t>
            </a:r>
            <a:r>
              <a:rPr lang="en-US" sz="1000" smtClean="0"/>
              <a:t>] </a:t>
            </a:r>
            <a:r>
              <a:rPr lang="cs-CZ" sz="1000" smtClean="0"/>
              <a:t>Pod licencí Creative Commons na WWW:</a:t>
            </a:r>
          </a:p>
          <a:p>
            <a:pPr>
              <a:buFont typeface="Wingdings 2" pitchFamily="18" charset="2"/>
              <a:buNone/>
            </a:pPr>
            <a:r>
              <a:rPr lang="cs-CZ" sz="1000" smtClean="0">
                <a:hlinkClick r:id="rId2"/>
              </a:rPr>
              <a:t>&lt;http://commons.wikimedia.org/wiki/File:Perito_Moreno_Glacier_Patagonia_Argentina_Luca_Galuzzi_2005.JPG</a:t>
            </a:r>
            <a:r>
              <a:rPr lang="cs-CZ" sz="1000" smtClean="0"/>
              <a:t>&gt;</a:t>
            </a:r>
          </a:p>
          <a:p>
            <a:endParaRPr lang="cs-CZ" sz="100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pic>
        <p:nvPicPr>
          <p:cNvPr id="32772" name="Picture 2" descr="Perito Moreno Glacier Patagonia Argentina Luca Galuzzi 2005.JP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2492375"/>
            <a:ext cx="489585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Použité zdroje informací: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smtClean="0">
                <a:hlinkClick r:id="rId2"/>
              </a:rPr>
              <a:t>&lt;http://es.wikipedia.org/wiki/Am%C3%A9rica_Latina</a:t>
            </a:r>
            <a:r>
              <a:rPr lang="cs-CZ" sz="2000" smtClean="0"/>
              <a:t>&gt;</a:t>
            </a:r>
          </a:p>
          <a:p>
            <a:r>
              <a:rPr lang="cs-CZ" sz="2000" smtClean="0"/>
              <a:t>Uriz F.J., Harling B. </a:t>
            </a:r>
            <a:r>
              <a:rPr lang="cs-CZ" sz="2000" i="1" smtClean="0"/>
              <a:t>En España</a:t>
            </a:r>
            <a:r>
              <a:rPr lang="cs-CZ" sz="2000" smtClean="0"/>
              <a:t>. PN 6. London: Chanceler International Publishers Ltd, 1996. ISBN 0-905703-91-X. s. 62, 63</a:t>
            </a:r>
          </a:p>
          <a:p>
            <a:endParaRPr lang="cs-CZ" sz="20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Hispanoamérica</a:t>
            </a:r>
            <a:r>
              <a:rPr lang="cs-CZ" dirty="0" smtClean="0">
                <a:solidFill>
                  <a:srgbClr val="FF0000"/>
                </a:solidFill>
              </a:rPr>
              <a:t> x </a:t>
            </a:r>
            <a:r>
              <a:rPr lang="cs-CZ" dirty="0" err="1" smtClean="0">
                <a:solidFill>
                  <a:srgbClr val="FF0000"/>
                </a:solidFill>
              </a:rPr>
              <a:t>América</a:t>
            </a:r>
            <a:r>
              <a:rPr lang="cs-CZ" dirty="0" smtClean="0">
                <a:solidFill>
                  <a:srgbClr val="FF0000"/>
                </a:solidFill>
              </a:rPr>
              <a:t> Latina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925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err="1" smtClean="0">
                <a:solidFill>
                  <a:srgbClr val="FFC000"/>
                </a:solidFill>
              </a:rPr>
              <a:t>Hispanoamérica</a:t>
            </a:r>
            <a:endParaRPr lang="cs-CZ" dirty="0" smtClean="0">
              <a:solidFill>
                <a:srgbClr val="FFC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los </a:t>
            </a:r>
            <a:r>
              <a:rPr lang="cs-CZ" dirty="0" err="1" smtClean="0"/>
              <a:t>países</a:t>
            </a:r>
            <a:r>
              <a:rPr lang="cs-CZ" dirty="0" smtClean="0"/>
              <a:t> </a:t>
            </a:r>
            <a:r>
              <a:rPr lang="cs-CZ" dirty="0" err="1" smtClean="0"/>
              <a:t>donde</a:t>
            </a:r>
            <a:r>
              <a:rPr lang="cs-CZ" dirty="0" smtClean="0"/>
              <a:t> se </a:t>
            </a:r>
            <a:r>
              <a:rPr lang="cs-CZ" dirty="0" err="1" smtClean="0"/>
              <a:t>habla</a:t>
            </a:r>
            <a:r>
              <a:rPr lang="cs-CZ" dirty="0" smtClean="0"/>
              <a:t> </a:t>
            </a:r>
            <a:r>
              <a:rPr lang="cs-CZ" dirty="0" err="1" smtClean="0"/>
              <a:t>español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000" dirty="0" smtClean="0"/>
              <a:t>[cit. 2012-11-</a:t>
            </a:r>
            <a:r>
              <a:rPr lang="cs-CZ" sz="1000" dirty="0" smtClean="0"/>
              <a:t>30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1100" dirty="0" smtClean="0">
                <a:hlinkClick r:id="rId2"/>
              </a:rPr>
              <a:t>http://commons.wikimedia.org/wiki/File:Hispanic_America_(orthographic_projection).svg</a:t>
            </a:r>
            <a:endParaRPr lang="cs-CZ" sz="11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err="1" smtClean="0">
                <a:solidFill>
                  <a:srgbClr val="FFC000"/>
                </a:solidFill>
              </a:rPr>
              <a:t>América</a:t>
            </a:r>
            <a:r>
              <a:rPr lang="cs-CZ" dirty="0" smtClean="0">
                <a:solidFill>
                  <a:srgbClr val="FFC000"/>
                </a:solidFill>
              </a:rPr>
              <a:t> Latina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los </a:t>
            </a:r>
            <a:r>
              <a:rPr lang="cs-CZ" dirty="0" err="1" smtClean="0"/>
              <a:t>países</a:t>
            </a:r>
            <a:r>
              <a:rPr lang="cs-CZ" dirty="0" smtClean="0"/>
              <a:t> </a:t>
            </a:r>
            <a:r>
              <a:rPr lang="cs-CZ" dirty="0" err="1" smtClean="0"/>
              <a:t>donde</a:t>
            </a:r>
            <a:r>
              <a:rPr lang="cs-CZ" dirty="0" smtClean="0"/>
              <a:t> se </a:t>
            </a:r>
            <a:r>
              <a:rPr lang="cs-CZ" dirty="0" err="1" smtClean="0"/>
              <a:t>habla</a:t>
            </a:r>
            <a:r>
              <a:rPr lang="cs-CZ" dirty="0" smtClean="0"/>
              <a:t> </a:t>
            </a:r>
            <a:r>
              <a:rPr lang="cs-CZ" dirty="0" err="1" smtClean="0"/>
              <a:t>español</a:t>
            </a:r>
            <a:r>
              <a:rPr lang="cs-CZ" dirty="0" smtClean="0"/>
              <a:t>, </a:t>
            </a:r>
            <a:r>
              <a:rPr lang="cs-CZ" dirty="0" err="1" smtClean="0"/>
              <a:t>portugués</a:t>
            </a:r>
            <a:r>
              <a:rPr lang="cs-CZ" dirty="0" smtClean="0"/>
              <a:t>, </a:t>
            </a:r>
            <a:r>
              <a:rPr lang="cs-CZ" dirty="0" err="1" smtClean="0"/>
              <a:t>francés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100" dirty="0" smtClean="0"/>
              <a:t>[cit. 2012-11-</a:t>
            </a:r>
            <a:r>
              <a:rPr lang="cs-CZ" sz="1100" dirty="0" smtClean="0"/>
              <a:t>30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1100" dirty="0" smtClean="0">
                <a:hlinkClick r:id="rId3"/>
              </a:rPr>
              <a:t>http://commons.wikimedia.org/wiki/File:Latin_America_(orthographic_projection).svg</a:t>
            </a:r>
            <a:endParaRPr lang="cs-CZ" sz="11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Gymnázium, </a:t>
            </a:r>
            <a:r>
              <a:rPr lang="cs-CZ" dirty="0" err="1"/>
              <a:t>Ostrava</a:t>
            </a:r>
            <a:r>
              <a:rPr lang="cs-CZ" dirty="0"/>
              <a:t>-Zábřeh, Volgogradská 6a,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</p:txBody>
      </p:sp>
      <p:pic>
        <p:nvPicPr>
          <p:cNvPr id="15365" name="Picture 2" descr="Hispanic America (orthographic projection).svg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913" y="328453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4" descr="Latin America (orthographic projection).svg">
            <a:hlinkClick r:id="rId6" action="ppaction://hlinkfile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163" y="3357563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>
                <a:solidFill>
                  <a:srgbClr val="FF0000"/>
                </a:solidFill>
              </a:rPr>
              <a:t>Hispanoamérica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América</a:t>
            </a:r>
            <a:r>
              <a:rPr lang="cs-CZ" dirty="0" smtClean="0"/>
              <a:t> </a:t>
            </a:r>
            <a:r>
              <a:rPr lang="cs-CZ" dirty="0" err="1" smtClean="0"/>
              <a:t>Central</a:t>
            </a:r>
            <a:r>
              <a:rPr lang="cs-CZ" dirty="0" smtClean="0"/>
              <a:t> y </a:t>
            </a:r>
            <a:r>
              <a:rPr lang="cs-CZ" dirty="0" err="1" smtClean="0"/>
              <a:t>América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Sur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territorio</a:t>
            </a:r>
            <a:r>
              <a:rPr lang="cs-CZ" dirty="0" smtClean="0"/>
              <a:t> </a:t>
            </a:r>
            <a:r>
              <a:rPr lang="cs-CZ" dirty="0" err="1" smtClean="0"/>
              <a:t>integrado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20 </a:t>
            </a:r>
            <a:r>
              <a:rPr lang="cs-CZ" dirty="0" err="1" smtClean="0"/>
              <a:t>países</a:t>
            </a:r>
            <a:r>
              <a:rPr lang="cs-CZ" dirty="0" smtClean="0"/>
              <a:t> (sin </a:t>
            </a:r>
            <a:r>
              <a:rPr lang="cs-CZ" dirty="0" err="1" smtClean="0"/>
              <a:t>Belice</a:t>
            </a:r>
            <a:r>
              <a:rPr lang="cs-CZ" dirty="0" smtClean="0"/>
              <a:t> 19 </a:t>
            </a:r>
            <a:r>
              <a:rPr lang="cs-CZ" dirty="0" err="1" smtClean="0"/>
              <a:t>países</a:t>
            </a:r>
            <a:r>
              <a:rPr lang="cs-CZ" dirty="0" smtClean="0"/>
              <a:t>)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población</a:t>
            </a:r>
            <a:r>
              <a:rPr lang="cs-CZ" dirty="0" smtClean="0"/>
              <a:t> </a:t>
            </a:r>
            <a:r>
              <a:rPr lang="cs-CZ" dirty="0" err="1" smtClean="0"/>
              <a:t>total</a:t>
            </a:r>
            <a:r>
              <a:rPr lang="cs-CZ" dirty="0" smtClean="0"/>
              <a:t> de 375 </a:t>
            </a:r>
            <a:r>
              <a:rPr lang="cs-CZ" dirty="0" err="1" smtClean="0"/>
              <a:t>millones</a:t>
            </a:r>
            <a:r>
              <a:rPr lang="cs-CZ" dirty="0" smtClean="0"/>
              <a:t> de </a:t>
            </a:r>
            <a:r>
              <a:rPr lang="cs-CZ" dirty="0" err="1" smtClean="0"/>
              <a:t>habitantes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El </a:t>
            </a:r>
            <a:r>
              <a:rPr lang="cs-CZ" dirty="0" err="1" smtClean="0"/>
              <a:t>español</a:t>
            </a:r>
            <a:r>
              <a:rPr lang="cs-CZ" dirty="0" smtClean="0"/>
              <a:t> es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idioma</a:t>
            </a:r>
            <a:r>
              <a:rPr lang="cs-CZ" dirty="0" smtClean="0"/>
              <a:t> </a:t>
            </a:r>
            <a:r>
              <a:rPr lang="cs-CZ" dirty="0" err="1" smtClean="0"/>
              <a:t>oficial</a:t>
            </a:r>
            <a:r>
              <a:rPr lang="cs-CZ" dirty="0" smtClean="0"/>
              <a:t> o </a:t>
            </a:r>
            <a:r>
              <a:rPr lang="cs-CZ" dirty="0" err="1" smtClean="0"/>
              <a:t>cooficial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Otros</a:t>
            </a:r>
            <a:r>
              <a:rPr lang="cs-CZ" dirty="0" smtClean="0"/>
              <a:t> </a:t>
            </a:r>
            <a:r>
              <a:rPr lang="cs-CZ" dirty="0" err="1" smtClean="0"/>
              <a:t>idiomas</a:t>
            </a:r>
            <a:r>
              <a:rPr lang="cs-CZ" dirty="0" smtClean="0"/>
              <a:t> </a:t>
            </a:r>
            <a:r>
              <a:rPr lang="cs-CZ" dirty="0" err="1" smtClean="0"/>
              <a:t>hablados</a:t>
            </a:r>
            <a:r>
              <a:rPr lang="cs-CZ" dirty="0" smtClean="0"/>
              <a:t> (de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indígenas</a:t>
            </a:r>
            <a:r>
              <a:rPr lang="cs-CZ" dirty="0" smtClean="0"/>
              <a:t>) son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guaraní</a:t>
            </a:r>
            <a:r>
              <a:rPr lang="cs-CZ" dirty="0" smtClean="0"/>
              <a:t>, </a:t>
            </a:r>
            <a:r>
              <a:rPr lang="cs-CZ" dirty="0" err="1" smtClean="0"/>
              <a:t>quechua</a:t>
            </a:r>
            <a:r>
              <a:rPr lang="cs-CZ" dirty="0" smtClean="0"/>
              <a:t>, </a:t>
            </a:r>
            <a:r>
              <a:rPr lang="cs-CZ" dirty="0" err="1" smtClean="0"/>
              <a:t>maya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Belice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idioma</a:t>
            </a:r>
            <a:r>
              <a:rPr lang="cs-CZ" dirty="0" smtClean="0"/>
              <a:t> </a:t>
            </a:r>
            <a:r>
              <a:rPr lang="cs-CZ" dirty="0" err="1" smtClean="0"/>
              <a:t>oficial</a:t>
            </a:r>
            <a:r>
              <a:rPr lang="cs-CZ" dirty="0" smtClean="0"/>
              <a:t> es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inglés</a:t>
            </a:r>
            <a:r>
              <a:rPr lang="cs-CZ" dirty="0" smtClean="0"/>
              <a:t> pero </a:t>
            </a:r>
            <a:r>
              <a:rPr lang="cs-CZ" dirty="0" err="1" smtClean="0"/>
              <a:t>predomina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español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El </a:t>
            </a:r>
            <a:r>
              <a:rPr lang="cs-CZ" dirty="0" err="1" smtClean="0"/>
              <a:t>adjetivo</a:t>
            </a:r>
            <a:r>
              <a:rPr lang="cs-CZ" dirty="0" smtClean="0"/>
              <a:t> - </a:t>
            </a:r>
            <a:r>
              <a:rPr lang="cs-CZ" dirty="0" err="1" smtClean="0"/>
              <a:t>hispanoamericano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/>
            <a:r>
              <a:rPr lang="cs-CZ" smtClean="0">
                <a:solidFill>
                  <a:srgbClr val="FF0000"/>
                </a:solidFill>
              </a:rPr>
              <a:t>Los países hispanoamericanos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smtClean="0"/>
              <a:t>Argentina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err="1" smtClean="0"/>
              <a:t>Belice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err="1" smtClean="0"/>
              <a:t>Bolivia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smtClean="0"/>
              <a:t>Chile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err="1" smtClean="0"/>
              <a:t>Colombia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err="1" smtClean="0"/>
              <a:t>Costa</a:t>
            </a:r>
            <a:r>
              <a:rPr lang="cs-CZ" dirty="0" smtClean="0"/>
              <a:t> </a:t>
            </a:r>
            <a:r>
              <a:rPr lang="cs-CZ" dirty="0" err="1" smtClean="0"/>
              <a:t>Rica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err="1" smtClean="0"/>
              <a:t>Cuba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smtClean="0"/>
              <a:t>Ecuador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smtClean="0"/>
              <a:t>El Salvador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smtClean="0"/>
              <a:t>Guatemala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smtClean="0"/>
              <a:t>Honduras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err="1" smtClean="0"/>
              <a:t>México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smtClean="0"/>
              <a:t>Nicaragua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err="1" smtClean="0"/>
              <a:t>Panamá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smtClean="0"/>
              <a:t>Paraguay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err="1" smtClean="0"/>
              <a:t>Perú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err="1" smtClean="0"/>
              <a:t>Puerto</a:t>
            </a:r>
            <a:r>
              <a:rPr lang="cs-CZ" dirty="0" smtClean="0"/>
              <a:t> </a:t>
            </a:r>
            <a:r>
              <a:rPr lang="cs-CZ" dirty="0" err="1" smtClean="0"/>
              <a:t>Rico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err="1" smtClean="0"/>
              <a:t>República</a:t>
            </a:r>
            <a:r>
              <a:rPr lang="cs-CZ" dirty="0" smtClean="0"/>
              <a:t> </a:t>
            </a:r>
            <a:r>
              <a:rPr lang="cs-CZ" dirty="0" err="1" smtClean="0"/>
              <a:t>Dominicana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smtClean="0"/>
              <a:t>Uruguay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smtClean="0"/>
              <a:t>Venezuela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/>
            <a:r>
              <a:rPr lang="cs-CZ" sz="3200" smtClean="0">
                <a:solidFill>
                  <a:srgbClr val="FFC000"/>
                </a:solidFill>
              </a:rPr>
              <a:t>Capitales – trata de completar las capitales que faltan (la oferta a la derecha)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smtClean="0"/>
              <a:t>Argentina –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err="1" smtClean="0"/>
              <a:t>Belice</a:t>
            </a:r>
            <a:r>
              <a:rPr lang="cs-CZ" dirty="0" smtClean="0"/>
              <a:t> – </a:t>
            </a:r>
            <a:r>
              <a:rPr lang="cs-CZ" dirty="0" err="1" smtClean="0"/>
              <a:t>Belmopán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err="1" smtClean="0"/>
              <a:t>Bolivia</a:t>
            </a:r>
            <a:r>
              <a:rPr lang="cs-CZ" dirty="0" smtClean="0"/>
              <a:t> – Sucre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smtClean="0"/>
              <a:t>Chile –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err="1" smtClean="0"/>
              <a:t>Colombia</a:t>
            </a:r>
            <a:r>
              <a:rPr lang="cs-CZ" dirty="0" smtClean="0"/>
              <a:t> –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err="1" smtClean="0"/>
              <a:t>Costa</a:t>
            </a:r>
            <a:r>
              <a:rPr lang="cs-CZ" dirty="0" smtClean="0"/>
              <a:t> </a:t>
            </a:r>
            <a:r>
              <a:rPr lang="cs-CZ" dirty="0" err="1" smtClean="0"/>
              <a:t>Rica</a:t>
            </a:r>
            <a:r>
              <a:rPr lang="cs-CZ" dirty="0" smtClean="0"/>
              <a:t> –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err="1" smtClean="0"/>
              <a:t>Cuba</a:t>
            </a:r>
            <a:r>
              <a:rPr lang="cs-CZ" dirty="0" smtClean="0"/>
              <a:t> -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smtClean="0"/>
              <a:t>Ecuador –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smtClean="0"/>
              <a:t>El Salvador –San Salvador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cs-CZ" dirty="0" smtClean="0"/>
              <a:t>Guatemala -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Quito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Santiago de Chile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Buenos Aires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Cuidad</a:t>
            </a:r>
            <a:r>
              <a:rPr lang="cs-CZ" dirty="0" smtClean="0"/>
              <a:t> de Guatemala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La </a:t>
            </a:r>
            <a:r>
              <a:rPr lang="cs-CZ" dirty="0" err="1" smtClean="0"/>
              <a:t>Habana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Bogotá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San </a:t>
            </a:r>
            <a:r>
              <a:rPr lang="cs-CZ" dirty="0" err="1" smtClean="0"/>
              <a:t>José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925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smtClean="0"/>
              <a:t>Honduras – Tegucigalpa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err="1" smtClean="0"/>
              <a:t>México</a:t>
            </a:r>
            <a:r>
              <a:rPr lang="cs-CZ" dirty="0" smtClean="0"/>
              <a:t> –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smtClean="0"/>
              <a:t>Nicaragua –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err="1" smtClean="0"/>
              <a:t>Panamá</a:t>
            </a:r>
            <a:r>
              <a:rPr lang="cs-CZ" dirty="0" smtClean="0"/>
              <a:t> – </a:t>
            </a:r>
            <a:r>
              <a:rPr lang="cs-CZ" dirty="0" err="1" smtClean="0"/>
              <a:t>Panamá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smtClean="0"/>
              <a:t>Paraguay –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err="1" smtClean="0"/>
              <a:t>Perú</a:t>
            </a:r>
            <a:r>
              <a:rPr lang="cs-CZ" dirty="0" smtClean="0"/>
              <a:t> –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err="1" smtClean="0"/>
              <a:t>Puerto</a:t>
            </a:r>
            <a:r>
              <a:rPr lang="cs-CZ" dirty="0" smtClean="0"/>
              <a:t> </a:t>
            </a:r>
            <a:r>
              <a:rPr lang="cs-CZ" dirty="0" err="1" smtClean="0"/>
              <a:t>Rico</a:t>
            </a:r>
            <a:r>
              <a:rPr lang="cs-CZ" dirty="0" smtClean="0"/>
              <a:t> – San Juan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err="1" smtClean="0"/>
              <a:t>República</a:t>
            </a:r>
            <a:r>
              <a:rPr lang="cs-CZ" dirty="0" smtClean="0"/>
              <a:t> </a:t>
            </a:r>
            <a:r>
              <a:rPr lang="cs-CZ" dirty="0" err="1" smtClean="0"/>
              <a:t>Dominicana</a:t>
            </a:r>
            <a:r>
              <a:rPr lang="cs-CZ" dirty="0" smtClean="0"/>
              <a:t> –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smtClean="0"/>
              <a:t>Uruguay – Montevideo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11"/>
              <a:defRPr/>
            </a:pPr>
            <a:r>
              <a:rPr lang="cs-CZ" dirty="0" smtClean="0"/>
              <a:t>Venezuela -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Caracas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Managua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Cuidad</a:t>
            </a:r>
            <a:r>
              <a:rPr lang="cs-CZ" dirty="0" smtClean="0"/>
              <a:t> de </a:t>
            </a:r>
            <a:r>
              <a:rPr lang="cs-CZ" dirty="0" err="1" smtClean="0"/>
              <a:t>México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Lima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Asunción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Santo</a:t>
            </a:r>
            <a:r>
              <a:rPr lang="cs-CZ" dirty="0" smtClean="0"/>
              <a:t> </a:t>
            </a:r>
            <a:r>
              <a:rPr lang="cs-CZ" dirty="0" err="1" smtClean="0"/>
              <a:t>Domingo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>
                <a:solidFill>
                  <a:srgbClr val="FFC000"/>
                </a:solidFill>
              </a:rPr>
              <a:t>La geografía</a:t>
            </a:r>
          </a:p>
        </p:txBody>
      </p:sp>
      <p:sp>
        <p:nvSpPr>
          <p:cNvPr id="20482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América Latina se extiende desde la frontera de los Estados Unidos y México hasta el cabo de Hornos</a:t>
            </a:r>
          </a:p>
          <a:p>
            <a:r>
              <a:rPr lang="cs-CZ" smtClean="0"/>
              <a:t>América Latina está situada entre dos océanos, el Atlántico y el Pacífico</a:t>
            </a:r>
          </a:p>
          <a:p>
            <a:r>
              <a:rPr lang="cs-CZ" smtClean="0"/>
              <a:t>Hay paisajes variados: la sierra, la costa, la selva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4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/>
            <a:r>
              <a:rPr lang="cs-CZ" sz="4000" smtClean="0">
                <a:solidFill>
                  <a:srgbClr val="FF0000"/>
                </a:solidFill>
              </a:rPr>
              <a:t>La sierra</a:t>
            </a:r>
          </a:p>
        </p:txBody>
      </p:sp>
      <p:sp>
        <p:nvSpPr>
          <p:cNvPr id="21506" name="Zástupný symbol pro obsah 5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r>
              <a:rPr lang="cs-CZ" smtClean="0">
                <a:solidFill>
                  <a:srgbClr val="FFC000"/>
                </a:solidFill>
              </a:rPr>
              <a:t>La cordillera de los Andes</a:t>
            </a:r>
            <a:r>
              <a:rPr lang="cs-CZ" smtClean="0"/>
              <a:t> se extiende desde Panamá hasta el cabo de Hornos</a:t>
            </a:r>
          </a:p>
          <a:p>
            <a:r>
              <a:rPr lang="cs-CZ" smtClean="0"/>
              <a:t>La longitud – más de  7.000 km</a:t>
            </a:r>
          </a:p>
          <a:p>
            <a:r>
              <a:rPr lang="cs-CZ" smtClean="0"/>
              <a:t>El pico más alto – el Aconcagua (6.960 msnm), Argentina</a:t>
            </a:r>
          </a:p>
        </p:txBody>
      </p:sp>
      <p:sp>
        <p:nvSpPr>
          <p:cNvPr id="21507" name="Zástupný symbol pro obsah 6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algn="ctr"/>
            <a:r>
              <a:rPr lang="cs-CZ" sz="2800" smtClean="0">
                <a:solidFill>
                  <a:srgbClr val="FFC000"/>
                </a:solidFill>
              </a:rPr>
              <a:t>La cordillera de los Andes</a:t>
            </a:r>
          </a:p>
          <a:p>
            <a:endParaRPr lang="cs-CZ" sz="2800" smtClean="0"/>
          </a:p>
          <a:p>
            <a:endParaRPr lang="cs-CZ" sz="2800" smtClean="0"/>
          </a:p>
          <a:p>
            <a:endParaRPr lang="cs-CZ" sz="28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endParaRPr lang="cs-CZ" sz="1000" smtClean="0"/>
          </a:p>
          <a:p>
            <a:r>
              <a:rPr lang="en-US" sz="1000" smtClean="0"/>
              <a:t>[cit. 2012-11-</a:t>
            </a:r>
            <a:r>
              <a:rPr lang="cs-CZ" sz="1000" smtClean="0"/>
              <a:t>30</a:t>
            </a:r>
            <a:r>
              <a:rPr lang="en-US" sz="1000" smtClean="0"/>
              <a:t>] </a:t>
            </a:r>
            <a:r>
              <a:rPr lang="cs-CZ" sz="1000" smtClean="0"/>
              <a:t>Pod licencí Creative Commons na WWW:</a:t>
            </a:r>
          </a:p>
          <a:p>
            <a:pPr>
              <a:buFont typeface="Wingdings 2" pitchFamily="18" charset="2"/>
              <a:buNone/>
            </a:pPr>
            <a:r>
              <a:rPr lang="cs-CZ" sz="1000" smtClean="0">
                <a:hlinkClick r:id="rId3"/>
              </a:rPr>
              <a:t>&lt;http://commons.wikimedia.org/wiki/File:Andes.png</a:t>
            </a:r>
            <a:r>
              <a:rPr lang="cs-CZ" sz="1000" smtClean="0"/>
              <a:t>&gt;</a:t>
            </a:r>
          </a:p>
          <a:p>
            <a:endParaRPr lang="cs-CZ" sz="10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pic>
        <p:nvPicPr>
          <p:cNvPr id="21509" name="Picture 2" descr="Andes.png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2997200"/>
            <a:ext cx="23812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Aconcagua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>
              <a:solidFill>
                <a:srgbClr val="FFC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>
              <a:solidFill>
                <a:srgbClr val="FFC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>
              <a:solidFill>
                <a:srgbClr val="FFC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>
              <a:solidFill>
                <a:srgbClr val="FFC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solidFill>
                <a:srgbClr val="FFC000"/>
              </a:solidFill>
              <a:hlinkClick r:id="rId2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solidFill>
                <a:srgbClr val="FFC000"/>
              </a:solidFill>
              <a:hlinkClick r:id="rId2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solidFill>
                <a:srgbClr val="FFC000"/>
              </a:solidFill>
              <a:hlinkClick r:id="rId2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solidFill>
                <a:srgbClr val="FFC000"/>
              </a:solidFill>
              <a:hlinkClick r:id="rId2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solidFill>
                <a:srgbClr val="FFC000"/>
              </a:solidFill>
              <a:hlinkClick r:id="rId2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solidFill>
                <a:srgbClr val="FFC000"/>
              </a:solidFill>
              <a:hlinkClick r:id="rId2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solidFill>
                <a:srgbClr val="FFC000"/>
              </a:solidFill>
              <a:hlinkClick r:id="rId2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000" dirty="0" smtClean="0"/>
              <a:t>[cit. 2012-11-</a:t>
            </a:r>
            <a:r>
              <a:rPr lang="cs-CZ" sz="1000" dirty="0" smtClean="0"/>
              <a:t>30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1000" dirty="0" smtClean="0">
                <a:solidFill>
                  <a:srgbClr val="FFC000"/>
                </a:solidFill>
                <a:hlinkClick r:id="rId2"/>
              </a:rPr>
              <a:t>&lt;http://commons.wikimedia.org/wiki/File:Aconcagua_(aerial).jpg</a:t>
            </a:r>
            <a:r>
              <a:rPr lang="cs-CZ" sz="1000" dirty="0" smtClean="0">
                <a:solidFill>
                  <a:srgbClr val="FFC000"/>
                </a:solidFill>
              </a:rPr>
              <a:t>&gt;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solidFill>
                <a:srgbClr val="FFC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>
                <a:solidFill>
                  <a:srgbClr val="FFC000"/>
                </a:solidFill>
              </a:rPr>
              <a:t>Machu </a:t>
            </a:r>
            <a:r>
              <a:rPr lang="cs-CZ" dirty="0" err="1" smtClean="0">
                <a:solidFill>
                  <a:srgbClr val="FFC000"/>
                </a:solidFill>
              </a:rPr>
              <a:t>Picchu</a:t>
            </a:r>
            <a:endParaRPr lang="cs-CZ" dirty="0" smtClean="0">
              <a:solidFill>
                <a:srgbClr val="FFC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000" dirty="0" err="1" smtClean="0"/>
              <a:t>Descrito</a:t>
            </a:r>
            <a:r>
              <a:rPr lang="cs-CZ" sz="2000" dirty="0" smtClean="0"/>
              <a:t> </a:t>
            </a:r>
            <a:r>
              <a:rPr lang="cs-CZ" sz="2000" dirty="0" err="1" smtClean="0"/>
              <a:t>en</a:t>
            </a:r>
            <a:r>
              <a:rPr lang="cs-CZ" sz="2000" dirty="0" smtClean="0"/>
              <a:t> la </a:t>
            </a:r>
            <a:r>
              <a:rPr lang="cs-CZ" sz="2000" i="1" dirty="0" smtClean="0"/>
              <a:t>Lista </a:t>
            </a:r>
            <a:r>
              <a:rPr lang="cs-CZ" sz="2000" i="1" dirty="0" err="1" smtClean="0"/>
              <a:t>del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Patrimonio</a:t>
            </a:r>
            <a:r>
              <a:rPr lang="cs-CZ" sz="2000" i="1" dirty="0" smtClean="0"/>
              <a:t> de la </a:t>
            </a:r>
            <a:r>
              <a:rPr lang="cs-CZ" sz="2000" i="1" dirty="0" err="1" smtClean="0"/>
              <a:t>Humanidad</a:t>
            </a:r>
            <a:endParaRPr lang="cs-CZ" sz="2000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000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>
              <a:hlinkClick r:id="rId3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000" dirty="0" smtClean="0"/>
              <a:t>[cit. 2012-11-</a:t>
            </a:r>
            <a:r>
              <a:rPr lang="cs-CZ" sz="1000" dirty="0" smtClean="0"/>
              <a:t>30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1000" dirty="0" smtClean="0">
                <a:hlinkClick r:id="rId3"/>
              </a:rPr>
              <a:t>&lt;http://commons.wikimedia.org/wiki/File:Before_Machu_Picchu.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1000" dirty="0" err="1" smtClean="0">
                <a:hlinkClick r:id="rId3"/>
              </a:rPr>
              <a:t>jpg</a:t>
            </a:r>
            <a:r>
              <a:rPr lang="cs-CZ" sz="1000" dirty="0" smtClean="0"/>
              <a:t>&gt;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1000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Gymnázium, Ostrava-Zábřeh, Volgogradská 6a, p.o.</a:t>
            </a:r>
          </a:p>
        </p:txBody>
      </p:sp>
      <p:pic>
        <p:nvPicPr>
          <p:cNvPr id="23557" name="Picture 2" descr="El Aconcagua, en Argentina, es con 6960,8 msnm el punto más alto del mundo fuera del sistema de los Himalayas en Asia, además de ser la cumbre de mayor altitud de los hemisferios meridional y occidental.">
            <a:hlinkClick r:id="rId4" action="ppaction://hlinkfile" tooltip="El Aconcagua, en Argentina, es con 6960,8 msnm el punto más alto del mundo fuera del sistema de los Himalayas en Asia, además de ser la cumbre de mayor altitud de los hemisferios meridional y occidental.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113" y="2852738"/>
            <a:ext cx="3311525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4" descr="Before Machu Picchu.jpg">
            <a:hlinkClick r:id="rId6" action="ppaction://hlinkfile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19700" y="2997200"/>
            <a:ext cx="2736850" cy="26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390</TotalTime>
  <Words>1048</Words>
  <Application>Microsoft Office PowerPoint</Application>
  <PresentationFormat>Předvádění na obrazovce (4:3)</PresentationFormat>
  <Paragraphs>344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Tok</vt:lpstr>
      <vt:lpstr>HISPANOAMÉRICA</vt:lpstr>
      <vt:lpstr>Hispanoamérica x América Latina</vt:lpstr>
      <vt:lpstr>Hispanoamérica</vt:lpstr>
      <vt:lpstr>Los países hispanoamericanos</vt:lpstr>
      <vt:lpstr>Capitales – trata de completar las capitales que faltan (la oferta a la derecha)</vt:lpstr>
      <vt:lpstr>Snímek 6</vt:lpstr>
      <vt:lpstr>La geografía</vt:lpstr>
      <vt:lpstr>La sierra</vt:lpstr>
      <vt:lpstr>Snímek 9</vt:lpstr>
      <vt:lpstr>La costa</vt:lpstr>
      <vt:lpstr>La selva</vt:lpstr>
      <vt:lpstr>Los ríos</vt:lpstr>
      <vt:lpstr>El clima </vt:lpstr>
      <vt:lpstr>Los habitantes</vt:lpstr>
      <vt:lpstr>Otras bellezas de Latinoamérica</vt:lpstr>
      <vt:lpstr>Snímek 16</vt:lpstr>
      <vt:lpstr>Snímek 17</vt:lpstr>
      <vt:lpstr>Snímek 18</vt:lpstr>
      <vt:lpstr>Použité zdroje informací: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PC</cp:lastModifiedBy>
  <cp:revision>42</cp:revision>
  <dcterms:created xsi:type="dcterms:W3CDTF">2012-09-18T04:01:33Z</dcterms:created>
  <dcterms:modified xsi:type="dcterms:W3CDTF">2013-02-18T07:09:09Z</dcterms:modified>
</cp:coreProperties>
</file>