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61FCE-2D9E-422F-9EE8-1289C7AB7023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heel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ocalizaci%C3%B3n_de_las_Islas_Baleares.svg" TargetMode="External"/><Relationship Id="rId2" Type="http://schemas.openxmlformats.org/officeDocument/2006/relationships/hyperlink" Target="http://commons.wikimedia.org/wiki/File:Palma_de_Mallorc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hyperlink" Target="//commons.wikimedia.org/wiki/File:Palma_de_Mallorca.jpg" TargetMode="Externa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ay_of_SA_Calobra.jpg" TargetMode="External"/><Relationship Id="rId7" Type="http://schemas.openxmlformats.org/officeDocument/2006/relationships/image" Target="../media/image14.jpeg"/><Relationship Id="rId2" Type="http://schemas.openxmlformats.org/officeDocument/2006/relationships/hyperlink" Target="http://commons.wikimedia.org/wiki/File:ForbysIbizaTown_02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Bay_of_SA_Calobra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//commons.wikimedia.org/wiki/File:ForbysIbizaTown_02.j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ocalizaci%C3%B3n_de_Andaluc%C3%ADa.svg" TargetMode="External"/><Relationship Id="rId2" Type="http://schemas.openxmlformats.org/officeDocument/2006/relationships/hyperlink" Target="http://commons.wikimedia.org/wiki/File:Localizaci%C3%B3n_de_Andaluc%C3%ADa.sv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La_Giralda,_Seville,_Spain_-_Sep_2009.jpg" TargetMode="External"/><Relationship Id="rId7" Type="http://schemas.openxmlformats.org/officeDocument/2006/relationships/image" Target="../media/image17.jpeg"/><Relationship Id="rId2" Type="http://schemas.openxmlformats.org/officeDocument/2006/relationships/hyperlink" Target="http://commons.wikimedia.org/wiki/File:Olivares_en_Ja%C3%A9n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La_Giralda,_Seville,_Spain_-_Sep_2009.jpg" TargetMode="External"/><Relationship Id="rId5" Type="http://schemas.openxmlformats.org/officeDocument/2006/relationships/image" Target="../media/image16.jpeg"/><Relationship Id="rId4" Type="http://schemas.openxmlformats.org/officeDocument/2006/relationships/hyperlink" Target="//commons.wikimedia.org/wiki/File:Olivares_en_Ja%C3%A9n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Granada's_sunset.jpg" TargetMode="External"/><Relationship Id="rId2" Type="http://schemas.openxmlformats.org/officeDocument/2006/relationships/hyperlink" Target="http://commons.wikimedia.org/wiki/File:Granada's_sunset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lhambra_Mirtenhof.jpg" TargetMode="External"/><Relationship Id="rId7" Type="http://schemas.openxmlformats.org/officeDocument/2006/relationships/image" Target="../media/image20.jpeg"/><Relationship Id="rId2" Type="http://schemas.openxmlformats.org/officeDocument/2006/relationships/hyperlink" Target="http://commons.wikimedia.org/wiki/File:Alhambradesdegeneralife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Alhambra_Mirtenhof.jpg" TargetMode="External"/><Relationship Id="rId5" Type="http://schemas.openxmlformats.org/officeDocument/2006/relationships/image" Target="../media/image19.jpeg"/><Relationship Id="rId4" Type="http://schemas.openxmlformats.org/officeDocument/2006/relationships/hyperlink" Target="//commons.wikimedia.org/wiki/File:Alhambradesdegeneralife.jp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AlhambraLionsFountain1Small.jpg" TargetMode="External"/><Relationship Id="rId2" Type="http://schemas.openxmlformats.org/officeDocument/2006/relationships/hyperlink" Target="http://commons.wikimedia.org/wiki/File:AlhambraLionsFountain1Smal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Mezquita_de_C%C3%B3rdoba_desde_el_aire_(C%C3%B3rdoba,_Espa%C3%B1a).jpg" TargetMode="External"/><Relationship Id="rId2" Type="http://schemas.openxmlformats.org/officeDocument/2006/relationships/hyperlink" Target="http://commons.wikimedia.org/wiki/File:Mezquita_de_C%C3%B3rdoba_desde_el_aire_(C%C3%B3rdoba,_Espa%C3%B1a)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osque_Cordoba.jpg" TargetMode="External"/><Relationship Id="rId7" Type="http://schemas.openxmlformats.org/officeDocument/2006/relationships/image" Target="../media/image24.jpeg"/><Relationship Id="rId2" Type="http://schemas.openxmlformats.org/officeDocument/2006/relationships/hyperlink" Target="http://commons.wikimedia.org/wiki/File:Corboba_mezquita1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Mosque_Cordoba.jpg" TargetMode="External"/><Relationship Id="rId5" Type="http://schemas.openxmlformats.org/officeDocument/2006/relationships/image" Target="../media/image23.jpeg"/><Relationship Id="rId4" Type="http://schemas.openxmlformats.org/officeDocument/2006/relationships/hyperlink" Target="//commons.wikimedia.org/wiki/File:Corboba_mezquita1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Localizaci%C3%B3n_de_Extremadura.svg" TargetMode="External"/><Relationship Id="rId2" Type="http://schemas.openxmlformats.org/officeDocument/2006/relationships/hyperlink" Target="http://commons.wikimedia.org/wiki/File:Localizaci%C3%B3n_de_Extremadura.sv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jpeg"/><Relationship Id="rId5" Type="http://schemas.openxmlformats.org/officeDocument/2006/relationships/hyperlink" Target="//commons.wikimedia.org/wiki/File:Plaza_Alta.JPG" TargetMode="Externa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erida_Roman_Theatre1.jpg" TargetMode="External"/><Relationship Id="rId7" Type="http://schemas.openxmlformats.org/officeDocument/2006/relationships/image" Target="../media/image28.jpeg"/><Relationship Id="rId2" Type="http://schemas.openxmlformats.org/officeDocument/2006/relationships/hyperlink" Target="http://commons.wikimedia.org/wiki/File:Concatedral_de_Caceres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Merida_Roman_Theatre1.jpg" TargetMode="External"/><Relationship Id="rId5" Type="http://schemas.openxmlformats.org/officeDocument/2006/relationships/image" Target="../media/image27.jpeg"/><Relationship Id="rId4" Type="http://schemas.openxmlformats.org/officeDocument/2006/relationships/hyperlink" Target="//commons.wikimedia.org/wiki/File:Concatedral_de_Caceres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Mapa_territorios_Espa%C3%B1a_Canarias.svg" TargetMode="External"/><Relationship Id="rId2" Type="http://schemas.openxmlformats.org/officeDocument/2006/relationships/hyperlink" Target="http://commons.wikimedia.org/wiki/File:Mapa_territorios_Espa%C3%B1a_Canarias.sv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Teide_and_Caldera_2006.jpg" TargetMode="External"/><Relationship Id="rId2" Type="http://schemas.openxmlformats.org/officeDocument/2006/relationships/hyperlink" Target="http://commons.wikimedia.org/wiki/File:Teide_and_Caldera_2006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Vista_de_Ceuta.jpg" TargetMode="External"/><Relationship Id="rId7" Type="http://schemas.openxmlformats.org/officeDocument/2006/relationships/image" Target="../media/image32.png"/><Relationship Id="rId2" Type="http://schemas.openxmlformats.org/officeDocument/2006/relationships/hyperlink" Target="http://commons.wikimedia.org/wiki/File:Localizaci%C3%B3n_de_Ceuta.sv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Localizaci%C3%B3n_de_Ceuta.svg" TargetMode="External"/><Relationship Id="rId5" Type="http://schemas.openxmlformats.org/officeDocument/2006/relationships/image" Target="../media/image31.jpeg"/><Relationship Id="rId4" Type="http://schemas.openxmlformats.org/officeDocument/2006/relationships/hyperlink" Target="//commons.wikimedia.org/wiki/File:Vista_de_Ceuta.jpg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hyperlink" Target="http://commons.wikimedia.org/wiki/File:Faro_de_Melilla.jpg" TargetMode="External"/><Relationship Id="rId7" Type="http://schemas.openxmlformats.org/officeDocument/2006/relationships/hyperlink" Target="//commons.wikimedia.org/wiki/File:Faro_de_Melilla.jpg" TargetMode="External"/><Relationship Id="rId2" Type="http://schemas.openxmlformats.org/officeDocument/2006/relationships/hyperlink" Target="http://commons.wikimedia.org/wiki/File:Melilla_la_Viej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jpeg"/><Relationship Id="rId5" Type="http://schemas.openxmlformats.org/officeDocument/2006/relationships/hyperlink" Target="//commons.wikimedia.org/wiki/File:Melilla_la_Vieja.jpg" TargetMode="External"/><Relationship Id="rId10" Type="http://schemas.openxmlformats.org/officeDocument/2006/relationships/image" Target="../media/image35.png"/><Relationship Id="rId4" Type="http://schemas.openxmlformats.org/officeDocument/2006/relationships/hyperlink" Target="http://commons.wikimedia.org/wiki/File:Localizaci%C3%B3n_de_Melilla.svg" TargetMode="External"/><Relationship Id="rId9" Type="http://schemas.openxmlformats.org/officeDocument/2006/relationships/hyperlink" Target="//commons.wikimedia.org/wiki/File:Localizaci%C3%B3n_de_Melilla.svg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Comunidad_aut%C3%B3nom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/index.php?title=File:Comunidades_aut%C3%B3nomas_de_Espa%C3%B1a.svg&amp;page=1" TargetMode="External"/><Relationship Id="rId2" Type="http://schemas.openxmlformats.org/officeDocument/2006/relationships/hyperlink" Target="http://commons.wikimedia.org/w/index.php?title=File:Comunidades_aut%C3%B3nomas_de_Espa%C3%B1a.svg&amp;pag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Localizaci%C3%B3n_de_Catalu%C3%B1a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//commons.wikimedia.org/wiki/File:Localizaci%C3%B3n_de_Catalu%C3%B1a.sv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Tarragona_station_overview.jpg" TargetMode="External"/><Relationship Id="rId2" Type="http://schemas.openxmlformats.org/officeDocument/2006/relationships/hyperlink" Target="http://commons.wikimedia.org/wiki/File:Tarragona_station_overview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//upload.wikimedia.org/wikipedia/commons/f/f8/Benidorm_uitzicht_vanaf_het_kruis.jpg" TargetMode="External"/><Relationship Id="rId3" Type="http://schemas.openxmlformats.org/officeDocument/2006/relationships/hyperlink" Target="http://commons.wikimedia.org/wiki/File:Localitzaci%C3%B3_del_Pa%C3%ADs_Valenci%C3%A0_respecte_a_Espanya.svg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://upload.wikimedia.org/wikipedia/commons/f/f8/Benidom_uitzicht_vanaf_het_kruis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Localitzaci%C3%B3_del_Pa%C3%ADs_Valenci%C3%A0_respecte_a_Espanya.svg" TargetMode="External"/><Relationship Id="rId5" Type="http://schemas.openxmlformats.org/officeDocument/2006/relationships/hyperlink" Target="http://upload.wikimedia.org/wikipedia/commons/f/f8/Benidorm_uitzicht_vanaf_het_kruis.jpg" TargetMode="External"/><Relationship Id="rId4" Type="http://schemas.openxmlformats.org/officeDocument/2006/relationships/hyperlink" Target="http://commons.wikimedia.org/wiki/File:Atardecer_Puerto_Benidorm_(Alicante).jpg" TargetMode="External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Arcoiris_en_el_Palmeral_de_Elche.jpg" TargetMode="External"/><Relationship Id="rId2" Type="http://schemas.openxmlformats.org/officeDocument/2006/relationships/hyperlink" Target="http://commons.wikimedia.org/wiki/File:Arcoiris_en_el_Palmeral_de_Elche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l_puerto.jpg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://commons.wikimedia.org/wiki/File:Localizaci%C3%B3n_de_la_Regi%C3%B3n_de_Murcia.sv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Localizaci%C3%B3n_de_la_Regi%C3%B3n_de_Murcia.svg" TargetMode="External"/><Relationship Id="rId5" Type="http://schemas.openxmlformats.org/officeDocument/2006/relationships/image" Target="../media/image9.jpeg"/><Relationship Id="rId4" Type="http://schemas.openxmlformats.org/officeDocument/2006/relationships/hyperlink" Target="//commons.wikimedia.org/wiki/File:El_puerto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err="1" smtClean="0">
                <a:effectLst/>
              </a:rPr>
              <a:t>Comunidades</a:t>
            </a:r>
            <a:r>
              <a:rPr lang="cs-CZ" sz="4800" dirty="0" smtClean="0">
                <a:effectLst/>
              </a:rPr>
              <a:t> </a:t>
            </a:r>
            <a:r>
              <a:rPr lang="cs-CZ" sz="4800" dirty="0" err="1" smtClean="0">
                <a:effectLst/>
              </a:rPr>
              <a:t>autónomas</a:t>
            </a:r>
            <a:r>
              <a:rPr lang="cs-CZ" sz="4800" dirty="0" smtClean="0">
                <a:effectLst/>
              </a:rPr>
              <a:t> – </a:t>
            </a:r>
            <a:br>
              <a:rPr lang="cs-CZ" sz="4800" dirty="0" smtClean="0">
                <a:effectLst/>
              </a:rPr>
            </a:br>
            <a:r>
              <a:rPr lang="cs-CZ" sz="4800" dirty="0" err="1" smtClean="0">
                <a:effectLst/>
              </a:rPr>
              <a:t>el</a:t>
            </a:r>
            <a:r>
              <a:rPr lang="cs-CZ" sz="4800" dirty="0" smtClean="0">
                <a:effectLst/>
              </a:rPr>
              <a:t> </a:t>
            </a:r>
            <a:r>
              <a:rPr lang="cs-CZ" sz="4800" dirty="0" err="1" smtClean="0">
                <a:effectLst/>
              </a:rPr>
              <a:t>levante</a:t>
            </a:r>
            <a:r>
              <a:rPr lang="cs-CZ" sz="4800" dirty="0" smtClean="0">
                <a:effectLst/>
              </a:rPr>
              <a:t> y </a:t>
            </a:r>
            <a:r>
              <a:rPr lang="cs-CZ" sz="4800" dirty="0" err="1" smtClean="0">
                <a:effectLst/>
              </a:rPr>
              <a:t>el</a:t>
            </a:r>
            <a:r>
              <a:rPr lang="cs-CZ" sz="4800" dirty="0" smtClean="0">
                <a:effectLst/>
              </a:rPr>
              <a:t> </a:t>
            </a:r>
            <a:r>
              <a:rPr lang="cs-CZ" sz="4800" dirty="0" err="1" smtClean="0">
                <a:effectLst/>
              </a:rPr>
              <a:t>sur</a:t>
            </a:r>
            <a:endParaRPr lang="cs-CZ" sz="48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850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</a:t>
            </a:r>
            <a:r>
              <a:rPr lang="cs-CZ" sz="2400" smtClean="0">
                <a:latin typeface="Cambria" pitchFamily="18" charset="0"/>
              </a:rPr>
              <a:t>	Únor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28213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Islas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Baleares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Palma de </a:t>
            </a:r>
            <a:r>
              <a:rPr lang="cs-CZ" dirty="0" err="1" smtClean="0">
                <a:solidFill>
                  <a:srgbClr val="FF0000"/>
                </a:solidFill>
              </a:rPr>
              <a:t>Mallorca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Idiomas</a:t>
            </a:r>
            <a:r>
              <a:rPr lang="cs-CZ" dirty="0" smtClean="0"/>
              <a:t> </a:t>
            </a:r>
            <a:r>
              <a:rPr lang="cs-CZ" dirty="0" err="1" smtClean="0"/>
              <a:t>oficiales</a:t>
            </a:r>
            <a:r>
              <a:rPr lang="cs-CZ" dirty="0" smtClean="0"/>
              <a:t> –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castellano</a:t>
            </a:r>
            <a:r>
              <a:rPr lang="cs-CZ" dirty="0" smtClean="0"/>
              <a:t> y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catalán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archipiélago</a:t>
            </a:r>
            <a:r>
              <a:rPr lang="cs-CZ" dirty="0" smtClean="0"/>
              <a:t> </a:t>
            </a:r>
            <a:r>
              <a:rPr lang="cs-CZ" dirty="0" err="1" smtClean="0"/>
              <a:t>formado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las </a:t>
            </a:r>
            <a:r>
              <a:rPr lang="cs-CZ" dirty="0" err="1" smtClean="0"/>
              <a:t>islas</a:t>
            </a:r>
            <a:r>
              <a:rPr lang="cs-CZ" dirty="0" smtClean="0"/>
              <a:t> - </a:t>
            </a:r>
            <a:r>
              <a:rPr lang="cs-CZ" dirty="0" err="1" smtClean="0"/>
              <a:t>Mallorca</a:t>
            </a:r>
            <a:r>
              <a:rPr lang="cs-CZ" dirty="0" smtClean="0"/>
              <a:t>, </a:t>
            </a:r>
            <a:r>
              <a:rPr lang="cs-CZ" dirty="0" err="1" smtClean="0"/>
              <a:t>Menorca</a:t>
            </a:r>
            <a:r>
              <a:rPr lang="cs-CZ" dirty="0" smtClean="0"/>
              <a:t>, Ibiza, </a:t>
            </a:r>
            <a:r>
              <a:rPr lang="cs-CZ" dirty="0" err="1" smtClean="0"/>
              <a:t>Formentera</a:t>
            </a:r>
            <a:r>
              <a:rPr lang="cs-CZ" dirty="0" smtClean="0"/>
              <a:t> - y </a:t>
            </a:r>
            <a:r>
              <a:rPr lang="cs-CZ" dirty="0" err="1" smtClean="0"/>
              <a:t>otros</a:t>
            </a:r>
            <a:r>
              <a:rPr lang="cs-CZ" dirty="0" smtClean="0"/>
              <a:t> </a:t>
            </a:r>
            <a:r>
              <a:rPr lang="cs-CZ" dirty="0" err="1" smtClean="0"/>
              <a:t>islotes</a:t>
            </a:r>
            <a:r>
              <a:rPr lang="cs-CZ" dirty="0" smtClean="0"/>
              <a:t> </a:t>
            </a:r>
            <a:r>
              <a:rPr lang="cs-CZ" dirty="0" err="1" smtClean="0"/>
              <a:t>pequeños</a:t>
            </a:r>
            <a:endParaRPr lang="cs-CZ" dirty="0" smtClean="0"/>
          </a:p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destino</a:t>
            </a:r>
            <a:r>
              <a:rPr lang="cs-CZ" dirty="0" smtClean="0"/>
              <a:t> </a:t>
            </a:r>
            <a:r>
              <a:rPr lang="cs-CZ" dirty="0" err="1" smtClean="0"/>
              <a:t>turístico</a:t>
            </a:r>
            <a:r>
              <a:rPr lang="cs-CZ" dirty="0" smtClean="0"/>
              <a:t> </a:t>
            </a:r>
            <a:r>
              <a:rPr lang="cs-CZ" dirty="0" err="1" smtClean="0"/>
              <a:t>favorito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belleza</a:t>
            </a:r>
            <a:r>
              <a:rPr lang="cs-CZ" dirty="0" smtClean="0"/>
              <a:t> y </a:t>
            </a:r>
            <a:r>
              <a:rPr lang="cs-CZ" dirty="0" err="1" smtClean="0"/>
              <a:t>clima</a:t>
            </a:r>
            <a:r>
              <a:rPr lang="cs-CZ" dirty="0" smtClean="0"/>
              <a:t> </a:t>
            </a:r>
            <a:r>
              <a:rPr lang="cs-CZ" dirty="0" err="1" smtClean="0"/>
              <a:t>agradable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turistas</a:t>
            </a:r>
            <a:r>
              <a:rPr lang="cs-CZ" dirty="0" smtClean="0"/>
              <a:t> </a:t>
            </a:r>
            <a:r>
              <a:rPr lang="cs-CZ" dirty="0" err="1" smtClean="0"/>
              <a:t>provienen</a:t>
            </a:r>
            <a:r>
              <a:rPr lang="cs-CZ" dirty="0" smtClean="0"/>
              <a:t> </a:t>
            </a:r>
            <a:r>
              <a:rPr lang="cs-CZ" dirty="0" err="1" smtClean="0"/>
              <a:t>sobre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de </a:t>
            </a:r>
            <a:r>
              <a:rPr lang="cs-CZ" dirty="0" err="1" smtClean="0"/>
              <a:t>Alemania</a:t>
            </a:r>
            <a:r>
              <a:rPr lang="cs-CZ" dirty="0" smtClean="0"/>
              <a:t> y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Reino</a:t>
            </a:r>
            <a:r>
              <a:rPr lang="cs-CZ" dirty="0" smtClean="0"/>
              <a:t> </a:t>
            </a:r>
            <a:r>
              <a:rPr lang="cs-CZ" dirty="0" err="1" smtClean="0"/>
              <a:t>Unido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Palma de </a:t>
            </a:r>
            <a:r>
              <a:rPr lang="cs-CZ" dirty="0" err="1" smtClean="0">
                <a:solidFill>
                  <a:srgbClr val="FFFF00"/>
                </a:solidFill>
              </a:rPr>
              <a:t>Mallorca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/>
              <a:t>La </a:t>
            </a:r>
            <a:r>
              <a:rPr lang="cs-CZ" dirty="0" err="1" smtClean="0"/>
              <a:t>familia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casa</a:t>
            </a:r>
            <a:r>
              <a:rPr lang="cs-CZ" dirty="0" smtClean="0"/>
              <a:t> de </a:t>
            </a:r>
            <a:r>
              <a:rPr lang="cs-CZ" dirty="0" err="1" smtClean="0"/>
              <a:t>verano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Palma de </a:t>
            </a:r>
            <a:r>
              <a:rPr lang="cs-CZ" dirty="0" err="1" smtClean="0"/>
              <a:t>Mallorca</a:t>
            </a:r>
            <a:endParaRPr lang="cs-CZ" dirty="0" smtClean="0"/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en-US" sz="1200" dirty="0" smtClean="0"/>
              <a:t>[cit. 2012-11-1</a:t>
            </a:r>
            <a:r>
              <a:rPr lang="cs-CZ" sz="1200" dirty="0" smtClean="0"/>
              <a:t>4</a:t>
            </a:r>
            <a:r>
              <a:rPr lang="en-US" sz="1200" dirty="0" smtClean="0"/>
              <a:t>] </a:t>
            </a:r>
            <a:r>
              <a:rPr lang="cs-CZ" sz="1200" dirty="0" smtClean="0"/>
              <a:t>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WWW:</a:t>
            </a:r>
          </a:p>
          <a:p>
            <a:pPr>
              <a:buNone/>
            </a:pPr>
            <a:r>
              <a:rPr lang="cs-CZ" sz="1200" dirty="0" smtClean="0">
                <a:hlinkClick r:id="rId2"/>
              </a:rPr>
              <a:t>&lt;http://commons.wikimedia.org/wiki/File:Localizaci%C3%B3n_de_las_Islas_Baleares.svg&gt;</a:t>
            </a:r>
          </a:p>
          <a:p>
            <a:pPr>
              <a:buNone/>
            </a:pPr>
            <a:r>
              <a:rPr lang="cs-CZ" sz="1200" dirty="0" smtClean="0">
                <a:hlinkClick r:id="rId2"/>
              </a:rPr>
              <a:t>&lt;http://commons.wikimedia.org/wiki/File:Palma_de_Mallorca.jpg</a:t>
            </a:r>
            <a:r>
              <a:rPr lang="cs-CZ" sz="12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5602" name="Picture 2" descr="Localización de las Islas Baleares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692696"/>
            <a:ext cx="1428750" cy="1076326"/>
          </a:xfrm>
          <a:prstGeom prst="rect">
            <a:avLst/>
          </a:prstGeom>
          <a:noFill/>
        </p:spPr>
      </p:pic>
      <p:pic>
        <p:nvPicPr>
          <p:cNvPr id="25604" name="Picture 4" descr="http://upload.wikimedia.org/wikipedia/commons/thumb/9/94/Palma_de_Mallorca.jpg/500px-Palma_de_Mallorc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3284984"/>
            <a:ext cx="4582988" cy="22322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Catedral</a:t>
            </a:r>
            <a:r>
              <a:rPr lang="cs-CZ" dirty="0" smtClean="0">
                <a:solidFill>
                  <a:srgbClr val="FFFF00"/>
                </a:solidFill>
              </a:rPr>
              <a:t> de Ibiza</a:t>
            </a: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&lt;http://commons.wikimedia.org/wiki/File:ForbysIbizaTown_02.jp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Sa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Calobra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err="1" smtClean="0"/>
              <a:t>Cala</a:t>
            </a:r>
            <a:r>
              <a:rPr lang="cs-CZ" dirty="0" smtClean="0"/>
              <a:t> de la </a:t>
            </a:r>
            <a:r>
              <a:rPr lang="cs-CZ" dirty="0" err="1" smtClean="0"/>
              <a:t>costa</a:t>
            </a:r>
            <a:r>
              <a:rPr lang="cs-CZ" dirty="0" smtClean="0"/>
              <a:t> </a:t>
            </a:r>
            <a:r>
              <a:rPr lang="cs-CZ" dirty="0" err="1" smtClean="0"/>
              <a:t>occidental</a:t>
            </a:r>
            <a:r>
              <a:rPr lang="cs-CZ" dirty="0" smtClean="0"/>
              <a:t> de </a:t>
            </a:r>
            <a:r>
              <a:rPr lang="cs-CZ" dirty="0" err="1" smtClean="0"/>
              <a:t>Mallorca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&lt;http://commons.wikimedia.org/wiki/File:Bay_of_SA_Calobra.jpg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6626" name="Picture 2" descr="http://upload.wikimedia.org/wikipedia/commons/thumb/0/06/ForbysIbizaTown_02.jpg/200px-ForbysIbizaTown_0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924944"/>
            <a:ext cx="3024336" cy="2268252"/>
          </a:xfrm>
          <a:prstGeom prst="rect">
            <a:avLst/>
          </a:prstGeom>
          <a:noFill/>
        </p:spPr>
      </p:pic>
      <p:pic>
        <p:nvPicPr>
          <p:cNvPr id="26628" name="Picture 4" descr="http://upload.wikimedia.org/wikipedia/commons/thumb/e/e3/Bay_of_SA_Calobra.jpg/220px-Bay_of_SA_Calobr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3501008"/>
            <a:ext cx="3240360" cy="16561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sur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sur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 se </a:t>
            </a:r>
            <a:r>
              <a:rPr lang="cs-CZ" dirty="0" err="1" smtClean="0"/>
              <a:t>hallan</a:t>
            </a:r>
            <a:r>
              <a:rPr lang="cs-CZ" dirty="0" smtClean="0"/>
              <a:t> 3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 y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r>
              <a:rPr lang="cs-CZ" dirty="0" smtClean="0"/>
              <a:t>:</a:t>
            </a:r>
          </a:p>
          <a:p>
            <a:r>
              <a:rPr lang="cs-CZ" dirty="0" err="1" smtClean="0">
                <a:solidFill>
                  <a:srgbClr val="FFC000"/>
                </a:solidFill>
              </a:rPr>
              <a:t>Andalucía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Extremadura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Islas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Canarias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Ceuta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Melilla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Andalucía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Sevilla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segunda</a:t>
            </a:r>
            <a:r>
              <a:rPr lang="cs-CZ" dirty="0" smtClean="0"/>
              <a:t> región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extensa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endParaRPr lang="cs-CZ" dirty="0" smtClean="0"/>
          </a:p>
          <a:p>
            <a:r>
              <a:rPr lang="cs-CZ" dirty="0" smtClean="0"/>
              <a:t>La región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poblada</a:t>
            </a:r>
            <a:endParaRPr lang="cs-CZ" dirty="0" smtClean="0"/>
          </a:p>
          <a:p>
            <a:r>
              <a:rPr lang="cs-CZ" dirty="0" err="1" smtClean="0"/>
              <a:t>Diferentes</a:t>
            </a:r>
            <a:r>
              <a:rPr lang="cs-CZ" dirty="0" smtClean="0"/>
              <a:t> </a:t>
            </a:r>
            <a:r>
              <a:rPr lang="cs-CZ" dirty="0" err="1" smtClean="0"/>
              <a:t>pueblos</a:t>
            </a:r>
            <a:r>
              <a:rPr lang="cs-CZ" dirty="0" smtClean="0"/>
              <a:t> y </a:t>
            </a:r>
            <a:r>
              <a:rPr lang="cs-CZ" dirty="0" err="1" smtClean="0"/>
              <a:t>culturas</a:t>
            </a:r>
            <a:r>
              <a:rPr lang="cs-CZ" dirty="0" smtClean="0"/>
              <a:t> – los </a:t>
            </a:r>
            <a:r>
              <a:rPr lang="cs-CZ" dirty="0" err="1" smtClean="0"/>
              <a:t>íberos</a:t>
            </a:r>
            <a:r>
              <a:rPr lang="cs-CZ" dirty="0" smtClean="0"/>
              <a:t>, los </a:t>
            </a:r>
            <a:r>
              <a:rPr lang="cs-CZ" dirty="0" err="1" smtClean="0"/>
              <a:t>celtas</a:t>
            </a:r>
            <a:r>
              <a:rPr lang="cs-CZ" dirty="0" smtClean="0"/>
              <a:t>, los </a:t>
            </a:r>
            <a:r>
              <a:rPr lang="cs-CZ" dirty="0" err="1" smtClean="0"/>
              <a:t>fenicios</a:t>
            </a:r>
            <a:r>
              <a:rPr lang="cs-CZ" dirty="0" smtClean="0"/>
              <a:t>, los </a:t>
            </a:r>
            <a:r>
              <a:rPr lang="cs-CZ" dirty="0" err="1" smtClean="0"/>
              <a:t>cartagineses</a:t>
            </a:r>
            <a:r>
              <a:rPr lang="cs-CZ" dirty="0" smtClean="0"/>
              <a:t>, los </a:t>
            </a:r>
            <a:r>
              <a:rPr lang="cs-CZ" dirty="0" err="1" smtClean="0"/>
              <a:t>romanos</a:t>
            </a:r>
            <a:r>
              <a:rPr lang="cs-CZ" dirty="0" smtClean="0"/>
              <a:t> y los </a:t>
            </a:r>
            <a:r>
              <a:rPr lang="cs-CZ" dirty="0" err="1" smtClean="0"/>
              <a:t>musulmanes</a:t>
            </a:r>
            <a:r>
              <a:rPr lang="cs-CZ" dirty="0" smtClean="0"/>
              <a:t> – han </a:t>
            </a:r>
            <a:r>
              <a:rPr lang="cs-CZ" dirty="0" err="1" smtClean="0"/>
              <a:t>dejado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gran </a:t>
            </a:r>
            <a:r>
              <a:rPr lang="cs-CZ" dirty="0" err="1" smtClean="0"/>
              <a:t>huella</a:t>
            </a:r>
            <a:r>
              <a:rPr lang="cs-CZ" dirty="0" smtClean="0"/>
              <a:t> </a:t>
            </a:r>
            <a:r>
              <a:rPr lang="cs-CZ" dirty="0" err="1" smtClean="0"/>
              <a:t>aquí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Produce</a:t>
            </a:r>
            <a:r>
              <a:rPr lang="cs-CZ" dirty="0" smtClean="0"/>
              <a:t> </a:t>
            </a:r>
            <a:r>
              <a:rPr lang="cs-CZ" dirty="0" err="1" smtClean="0"/>
              <a:t>casi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aceite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 y </a:t>
            </a:r>
            <a:r>
              <a:rPr lang="cs-CZ" dirty="0" err="1" smtClean="0"/>
              <a:t>el</a:t>
            </a:r>
            <a:r>
              <a:rPr lang="cs-CZ" dirty="0" smtClean="0"/>
              <a:t> vino Jerez y </a:t>
            </a:r>
            <a:r>
              <a:rPr lang="cs-CZ" dirty="0" err="1" smtClean="0"/>
              <a:t>Málaga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turismo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papel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importante</a:t>
            </a:r>
            <a:endParaRPr lang="cs-CZ" dirty="0" smtClean="0"/>
          </a:p>
          <a:p>
            <a:r>
              <a:rPr lang="cs-CZ" dirty="0" err="1" smtClean="0"/>
              <a:t>En</a:t>
            </a:r>
            <a:r>
              <a:rPr lang="cs-CZ" dirty="0" smtClean="0"/>
              <a:t> Sierra Nevada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Mulhacén</a:t>
            </a:r>
            <a:r>
              <a:rPr lang="cs-CZ" dirty="0" smtClean="0"/>
              <a:t> –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pico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alto</a:t>
            </a:r>
            <a:r>
              <a:rPr lang="cs-CZ" dirty="0" smtClean="0"/>
              <a:t> de la </a:t>
            </a:r>
            <a:r>
              <a:rPr lang="cs-CZ" dirty="0" err="1" smtClean="0"/>
              <a:t>península</a:t>
            </a:r>
            <a:endParaRPr lang="cs-CZ" dirty="0" smtClean="0"/>
          </a:p>
          <a:p>
            <a:r>
              <a:rPr lang="cs-CZ" dirty="0" err="1" smtClean="0"/>
              <a:t>Otras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r>
              <a:rPr lang="cs-CZ" dirty="0" smtClean="0"/>
              <a:t> – </a:t>
            </a:r>
            <a:r>
              <a:rPr lang="cs-CZ" dirty="0" err="1" smtClean="0"/>
              <a:t>Málaga</a:t>
            </a:r>
            <a:r>
              <a:rPr lang="cs-CZ" dirty="0" smtClean="0"/>
              <a:t>, Córdoba, Granada, Cádiz</a:t>
            </a: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&lt;http://commons.wikimedia.org/wiki/File:Localizaci%C3%B3n_de_Andaluc%C3%ADa.svg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8676" name="Picture 4" descr="Localización de Andalucía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764704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Olivares</a:t>
            </a:r>
            <a:r>
              <a:rPr lang="cs-CZ" dirty="0" smtClean="0">
                <a:solidFill>
                  <a:srgbClr val="FFFF00"/>
                </a:solidFill>
              </a:rPr>
              <a:t> (</a:t>
            </a:r>
            <a:r>
              <a:rPr lang="cs-CZ" dirty="0" err="1" smtClean="0">
                <a:solidFill>
                  <a:srgbClr val="FFFF00"/>
                </a:solidFill>
              </a:rPr>
              <a:t>Jaén</a:t>
            </a:r>
            <a:r>
              <a:rPr lang="cs-CZ" dirty="0" smtClean="0">
                <a:solidFill>
                  <a:srgbClr val="FFFF00"/>
                </a:solidFill>
              </a:rPr>
              <a:t>)</a:t>
            </a:r>
          </a:p>
          <a:p>
            <a:r>
              <a:rPr lang="cs-CZ" dirty="0" err="1" smtClean="0"/>
              <a:t>Típico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andaluz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&lt;http://commons.wikimedia.org/wiki/File:Olivares_en_Ja%C3%A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9n.jpg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La </a:t>
            </a:r>
            <a:r>
              <a:rPr lang="cs-CZ" dirty="0" err="1" smtClean="0">
                <a:solidFill>
                  <a:srgbClr val="FFFF00"/>
                </a:solidFill>
              </a:rPr>
              <a:t>Giralda</a:t>
            </a:r>
            <a:r>
              <a:rPr lang="cs-CZ" dirty="0" smtClean="0">
                <a:solidFill>
                  <a:srgbClr val="FFFF00"/>
                </a:solidFill>
              </a:rPr>
              <a:t> (La </a:t>
            </a:r>
            <a:r>
              <a:rPr lang="cs-CZ" dirty="0" err="1" smtClean="0">
                <a:solidFill>
                  <a:srgbClr val="FFFF00"/>
                </a:solidFill>
              </a:rPr>
              <a:t>Catedral</a:t>
            </a:r>
            <a:r>
              <a:rPr lang="cs-CZ" dirty="0" smtClean="0">
                <a:solidFill>
                  <a:srgbClr val="FFFF00"/>
                </a:solidFill>
              </a:rPr>
              <a:t> de Sevilla)</a:t>
            </a: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&lt;http://commons.wikimedia.org/wiki/File:La_Giralda,_Seville,_Spain_-_Sep_2009.jpg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7650" name="Picture 2" descr="http://upload.wikimedia.org/wikipedia/commons/thumb/2/29/Olivares_en_Ja%C3%A9n.jpg/250px-Olivares_en_Ja%C3%A9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356992"/>
            <a:ext cx="3024336" cy="2274302"/>
          </a:xfrm>
          <a:prstGeom prst="rect">
            <a:avLst/>
          </a:prstGeom>
          <a:noFill/>
        </p:spPr>
      </p:pic>
      <p:pic>
        <p:nvPicPr>
          <p:cNvPr id="27652" name="Picture 4" descr="http://upload.wikimedia.org/wikipedia/commons/thumb/4/44/La_Giralda%2C_Seville%2C_Spain_-_Sep_2009.jpg/140px-La_Giralda%2C_Seville%2C_Spain_-_Sep_200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8144" y="2996952"/>
            <a:ext cx="1800200" cy="27003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C00000"/>
                </a:solidFill>
              </a:rPr>
              <a:t>Granada</a:t>
            </a:r>
            <a:r>
              <a:rPr lang="cs-CZ" sz="4000" dirty="0" smtClean="0">
                <a:solidFill>
                  <a:srgbClr val="FFFF00"/>
                </a:solidFill>
              </a:rPr>
              <a:t> – La </a:t>
            </a:r>
            <a:r>
              <a:rPr lang="cs-CZ" sz="4000" dirty="0" err="1" smtClean="0">
                <a:solidFill>
                  <a:srgbClr val="FFFF00"/>
                </a:solidFill>
              </a:rPr>
              <a:t>Alhambra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Descrita</a:t>
            </a:r>
            <a:r>
              <a:rPr lang="cs-CZ" sz="2400" dirty="0" smtClean="0"/>
              <a:t> </a:t>
            </a:r>
            <a:r>
              <a:rPr lang="cs-CZ" sz="2400" dirty="0" err="1" smtClean="0"/>
              <a:t>en</a:t>
            </a:r>
            <a:r>
              <a:rPr lang="cs-CZ" sz="2400" dirty="0" smtClean="0"/>
              <a:t> </a:t>
            </a:r>
            <a:r>
              <a:rPr lang="cs-CZ" sz="2400" i="1" dirty="0" smtClean="0"/>
              <a:t>la Lista </a:t>
            </a:r>
            <a:r>
              <a:rPr lang="cs-CZ" sz="2400" i="1" dirty="0" err="1" smtClean="0"/>
              <a:t>del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Patrimonio</a:t>
            </a:r>
            <a:r>
              <a:rPr lang="cs-CZ" sz="2400" i="1" dirty="0" smtClean="0"/>
              <a:t> de la </a:t>
            </a:r>
            <a:r>
              <a:rPr lang="cs-CZ" sz="2400" i="1" dirty="0" err="1" smtClean="0"/>
              <a:t>Humanidad</a:t>
            </a:r>
            <a:endParaRPr lang="cs-CZ" sz="2400" i="1" dirty="0" smtClean="0"/>
          </a:p>
          <a:p>
            <a:r>
              <a:rPr lang="cs-CZ" sz="2400" dirty="0" err="1" smtClean="0"/>
              <a:t>Una</a:t>
            </a:r>
            <a:r>
              <a:rPr lang="cs-CZ" sz="2400" dirty="0" smtClean="0"/>
              <a:t> </a:t>
            </a:r>
            <a:r>
              <a:rPr lang="cs-CZ" sz="2400" dirty="0" err="1" smtClean="0"/>
              <a:t>ciudad</a:t>
            </a:r>
            <a:r>
              <a:rPr lang="cs-CZ" sz="2400" dirty="0" smtClean="0"/>
              <a:t> </a:t>
            </a:r>
            <a:r>
              <a:rPr lang="cs-CZ" sz="2400" dirty="0" err="1" smtClean="0"/>
              <a:t>palatina</a:t>
            </a:r>
            <a:r>
              <a:rPr lang="cs-CZ" sz="2400" dirty="0" smtClean="0"/>
              <a:t> </a:t>
            </a:r>
            <a:r>
              <a:rPr lang="cs-CZ" sz="2400" dirty="0" err="1" smtClean="0"/>
              <a:t>musulmana</a:t>
            </a:r>
            <a:r>
              <a:rPr lang="cs-CZ" sz="2400" dirty="0" smtClean="0"/>
              <a:t> </a:t>
            </a:r>
            <a:r>
              <a:rPr lang="cs-CZ" sz="2400" dirty="0" err="1" smtClean="0"/>
              <a:t>situada</a:t>
            </a:r>
            <a:r>
              <a:rPr lang="cs-CZ" sz="2400" dirty="0" smtClean="0"/>
              <a:t> </a:t>
            </a:r>
            <a:r>
              <a:rPr lang="cs-CZ" sz="2400" dirty="0" err="1" smtClean="0"/>
              <a:t>en</a:t>
            </a:r>
            <a:r>
              <a:rPr lang="cs-CZ" sz="2400" dirty="0" smtClean="0"/>
              <a:t> Granada</a:t>
            </a:r>
          </a:p>
          <a:p>
            <a:r>
              <a:rPr lang="cs-CZ" sz="2400" dirty="0" smtClean="0"/>
              <a:t>Es </a:t>
            </a:r>
            <a:r>
              <a:rPr lang="cs-CZ" sz="2400" dirty="0" err="1" smtClean="0"/>
              <a:t>un</a:t>
            </a:r>
            <a:r>
              <a:rPr lang="cs-CZ" sz="2400" dirty="0" smtClean="0"/>
              <a:t> </a:t>
            </a:r>
            <a:r>
              <a:rPr lang="cs-CZ" sz="2400" dirty="0" err="1" smtClean="0"/>
              <a:t>rico</a:t>
            </a:r>
            <a:r>
              <a:rPr lang="cs-CZ" sz="2400" dirty="0" smtClean="0"/>
              <a:t> </a:t>
            </a:r>
            <a:r>
              <a:rPr lang="cs-CZ" sz="2400" dirty="0" err="1" smtClean="0"/>
              <a:t>complejo</a:t>
            </a:r>
            <a:r>
              <a:rPr lang="cs-CZ" sz="2400" dirty="0" smtClean="0"/>
              <a:t> </a:t>
            </a:r>
            <a:r>
              <a:rPr lang="cs-CZ" sz="2400" dirty="0" err="1" smtClean="0"/>
              <a:t>palacio</a:t>
            </a:r>
            <a:r>
              <a:rPr lang="cs-CZ" sz="2400" dirty="0" smtClean="0"/>
              <a:t> y </a:t>
            </a:r>
            <a:r>
              <a:rPr lang="cs-CZ" sz="2400" dirty="0" err="1" smtClean="0"/>
              <a:t>fortaleza</a:t>
            </a:r>
            <a:r>
              <a:rPr lang="cs-CZ" sz="2400" dirty="0" smtClean="0"/>
              <a:t> </a:t>
            </a:r>
            <a:r>
              <a:rPr lang="cs-CZ" sz="2400" dirty="0" err="1" smtClean="0"/>
              <a:t>que</a:t>
            </a:r>
            <a:r>
              <a:rPr lang="cs-CZ" sz="2400" dirty="0" smtClean="0"/>
              <a:t> </a:t>
            </a:r>
            <a:r>
              <a:rPr lang="cs-CZ" sz="2400" dirty="0" err="1" smtClean="0"/>
              <a:t>alojaba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 </a:t>
            </a:r>
            <a:r>
              <a:rPr lang="cs-CZ" sz="2400" dirty="0" err="1" smtClean="0"/>
              <a:t>monarca</a:t>
            </a:r>
            <a:r>
              <a:rPr lang="cs-CZ" sz="2400" dirty="0" smtClean="0"/>
              <a:t> </a:t>
            </a:r>
            <a:r>
              <a:rPr lang="cs-CZ" sz="2400" dirty="0" err="1" smtClean="0"/>
              <a:t>musulmán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Vista de la </a:t>
            </a:r>
            <a:r>
              <a:rPr lang="cs-CZ" dirty="0" err="1" smtClean="0">
                <a:solidFill>
                  <a:srgbClr val="FFFF00"/>
                </a:solidFill>
              </a:rPr>
              <a:t>Alhambra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&lt;http://commons.wikimedia.org/wiki/File:Granada%27s_sunset.jpg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0722" name="Picture 2" descr="Granada's sunse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780928"/>
            <a:ext cx="3456384" cy="25992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La </a:t>
            </a:r>
            <a:r>
              <a:rPr lang="cs-CZ" dirty="0" err="1" smtClean="0">
                <a:solidFill>
                  <a:srgbClr val="FFFF00"/>
                </a:solidFill>
              </a:rPr>
              <a:t>Alhambra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vista </a:t>
            </a:r>
            <a:r>
              <a:rPr lang="cs-CZ" dirty="0" err="1" smtClean="0"/>
              <a:t>desde</a:t>
            </a:r>
            <a:r>
              <a:rPr lang="cs-CZ" dirty="0" smtClean="0"/>
              <a:t> los </a:t>
            </a:r>
            <a:r>
              <a:rPr lang="cs-CZ" dirty="0" err="1" smtClean="0"/>
              <a:t>jardines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Generalife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&lt;http://commons.wikimedia.org/wiki/File:Alhambradesdegeneralife.jpg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El Patio de los </a:t>
            </a:r>
            <a:r>
              <a:rPr lang="cs-CZ" dirty="0" err="1" smtClean="0">
                <a:solidFill>
                  <a:srgbClr val="FFFF00"/>
                </a:solidFill>
              </a:rPr>
              <a:t>Arrayanes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err="1" smtClean="0"/>
              <a:t>con</a:t>
            </a:r>
            <a:r>
              <a:rPr lang="cs-CZ" dirty="0" smtClean="0"/>
              <a:t> la </a:t>
            </a:r>
            <a:r>
              <a:rPr lang="cs-CZ" dirty="0" err="1" smtClean="0"/>
              <a:t>alberca</a:t>
            </a:r>
            <a:r>
              <a:rPr lang="cs-CZ" dirty="0" smtClean="0"/>
              <a:t> </a:t>
            </a:r>
            <a:r>
              <a:rPr lang="cs-CZ" dirty="0" err="1" smtClean="0"/>
              <a:t>rodeada</a:t>
            </a:r>
            <a:r>
              <a:rPr lang="cs-CZ" dirty="0" smtClean="0"/>
              <a:t> de </a:t>
            </a:r>
            <a:r>
              <a:rPr lang="cs-CZ" dirty="0" err="1" smtClean="0"/>
              <a:t>mirtos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&lt;http://commons.wikimedia.org/wiki/File:Alhambra_Mirtenhof.jpg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1746" name="Picture 2" descr="http://upload.wikimedia.org/wikipedia/commons/thumb/d/d8/Alhambradesdegeneralife.jpg/220px-Alhambradesdegeneralif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3429000"/>
            <a:ext cx="2808312" cy="2106235"/>
          </a:xfrm>
          <a:prstGeom prst="rect">
            <a:avLst/>
          </a:prstGeom>
          <a:noFill/>
        </p:spPr>
      </p:pic>
      <p:pic>
        <p:nvPicPr>
          <p:cNvPr id="31748" name="Picture 4" descr="http://upload.wikimedia.org/wikipedia/commons/thumb/8/81/Alhambra_Mirtenhof.jpg/250px-Alhambra_Mirtenhof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3338558"/>
            <a:ext cx="3024336" cy="22743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El patio de los </a:t>
            </a:r>
            <a:r>
              <a:rPr lang="cs-CZ" dirty="0" err="1" smtClean="0">
                <a:solidFill>
                  <a:srgbClr val="FFFF00"/>
                </a:solidFill>
              </a:rPr>
              <a:t>Leones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&lt;http://commons.wikimedia.org/wiki/File:AlhambraLionsFountain1Small.jpg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2770" name="Picture 2" descr="http://upload.wikimedia.org/wikipedia/commons/thumb/c/cb/AlhambraLionsFountain1Small.jpg/220px-AlhambraLionsFountain1Smal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132856"/>
            <a:ext cx="2664296" cy="38026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C00000"/>
                </a:solidFill>
              </a:rPr>
              <a:t>Córdoba 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Mezquita</a:t>
            </a:r>
            <a:r>
              <a:rPr lang="cs-CZ" dirty="0" smtClean="0">
                <a:solidFill>
                  <a:srgbClr val="FFFF00"/>
                </a:solidFill>
              </a:rPr>
              <a:t>-</a:t>
            </a:r>
            <a:r>
              <a:rPr lang="cs-CZ" dirty="0" err="1" smtClean="0">
                <a:solidFill>
                  <a:srgbClr val="FFFF00"/>
                </a:solidFill>
              </a:rPr>
              <a:t>Catedral</a:t>
            </a:r>
            <a:r>
              <a:rPr lang="cs-CZ" dirty="0" smtClean="0">
                <a:solidFill>
                  <a:srgbClr val="FFFF00"/>
                </a:solidFill>
              </a:rPr>
              <a:t> de Córdoba</a:t>
            </a:r>
          </a:p>
          <a:p>
            <a:r>
              <a:rPr lang="cs-CZ" sz="2400" dirty="0" err="1" smtClean="0"/>
              <a:t>Descrita</a:t>
            </a:r>
            <a:r>
              <a:rPr lang="cs-CZ" sz="2400" dirty="0" smtClean="0"/>
              <a:t> </a:t>
            </a:r>
            <a:r>
              <a:rPr lang="cs-CZ" sz="2400" dirty="0" err="1" smtClean="0"/>
              <a:t>en</a:t>
            </a:r>
            <a:r>
              <a:rPr lang="cs-CZ" sz="2400" dirty="0" smtClean="0"/>
              <a:t> </a:t>
            </a:r>
            <a:r>
              <a:rPr lang="cs-CZ" sz="2400" i="1" dirty="0" smtClean="0"/>
              <a:t>la Lista </a:t>
            </a:r>
            <a:r>
              <a:rPr lang="cs-CZ" sz="2400" i="1" dirty="0" err="1" smtClean="0"/>
              <a:t>del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Patrimonio</a:t>
            </a:r>
            <a:r>
              <a:rPr lang="cs-CZ" sz="2400" i="1" dirty="0" smtClean="0"/>
              <a:t> de la </a:t>
            </a:r>
            <a:r>
              <a:rPr lang="cs-CZ" sz="2400" i="1" dirty="0" err="1" smtClean="0"/>
              <a:t>Humanidad</a:t>
            </a:r>
            <a:r>
              <a:rPr lang="cs-CZ" sz="2400" i="1" dirty="0" smtClean="0"/>
              <a:t> </a:t>
            </a:r>
            <a:r>
              <a:rPr lang="cs-CZ" sz="2400" dirty="0" err="1" smtClean="0"/>
              <a:t>con</a:t>
            </a:r>
            <a:r>
              <a:rPr lang="cs-CZ" sz="2400" dirty="0" smtClean="0"/>
              <a:t> </a:t>
            </a:r>
            <a:r>
              <a:rPr lang="cs-CZ" sz="2400" dirty="0" err="1" smtClean="0"/>
              <a:t>el</a:t>
            </a:r>
            <a:r>
              <a:rPr lang="cs-CZ" sz="2400" dirty="0" smtClean="0"/>
              <a:t> </a:t>
            </a:r>
            <a:r>
              <a:rPr lang="cs-CZ" sz="2400" dirty="0" err="1" smtClean="0"/>
              <a:t>centro</a:t>
            </a:r>
            <a:r>
              <a:rPr lang="cs-CZ" sz="2400" dirty="0" smtClean="0"/>
              <a:t> </a:t>
            </a:r>
            <a:r>
              <a:rPr lang="cs-CZ" sz="2400" dirty="0" err="1" smtClean="0"/>
              <a:t>histórico</a:t>
            </a:r>
            <a:endParaRPr lang="cs-CZ" sz="2400" i="1" dirty="0" smtClean="0"/>
          </a:p>
          <a:p>
            <a:r>
              <a:rPr lang="cs-CZ" sz="2400" dirty="0" smtClean="0"/>
              <a:t>La </a:t>
            </a:r>
            <a:r>
              <a:rPr lang="cs-CZ" sz="2400" dirty="0" err="1" smtClean="0"/>
              <a:t>mezquita</a:t>
            </a:r>
            <a:r>
              <a:rPr lang="cs-CZ" sz="2400" dirty="0" smtClean="0"/>
              <a:t>-</a:t>
            </a:r>
            <a:r>
              <a:rPr lang="cs-CZ" sz="2400" dirty="0" err="1" smtClean="0"/>
              <a:t>catedral</a:t>
            </a:r>
            <a:r>
              <a:rPr lang="cs-CZ" sz="2400" dirty="0" smtClean="0"/>
              <a:t> vista </a:t>
            </a:r>
            <a:r>
              <a:rPr lang="cs-CZ" sz="2400" dirty="0" err="1" smtClean="0"/>
              <a:t>desde</a:t>
            </a:r>
            <a:r>
              <a:rPr lang="cs-CZ" sz="2400" dirty="0" smtClean="0"/>
              <a:t> </a:t>
            </a:r>
            <a:r>
              <a:rPr lang="cs-CZ" sz="2400" dirty="0" err="1" smtClean="0"/>
              <a:t>el</a:t>
            </a:r>
            <a:r>
              <a:rPr lang="cs-CZ" sz="2400" dirty="0" smtClean="0"/>
              <a:t> </a:t>
            </a:r>
            <a:r>
              <a:rPr lang="cs-CZ" sz="2400" dirty="0" err="1" smtClean="0"/>
              <a:t>aire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&lt;http://commons.wikimedia.org/wiki/File:Mezquita_de_C%C3%B3rdoba_desde_el_aire_(C%C3%B3rdoba,_Espa%C3%B1a).jpg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3794" name="Picture 2" descr="http://upload.wikimedia.org/wikipedia/commons/thumb/6/6c/Mezquita_de_C%C3%B3rdoba_desde_el_aire_%28C%C3%B3rdoba%2C_Espa%C3%B1a%29.jpg/220px-Mezquita_de_C%C3%B3rdoba_desde_el_aire_%28C%C3%B3rdoba%2C_Espa%C3%B1a%2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3645024"/>
            <a:ext cx="3240360" cy="21504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Vista </a:t>
            </a:r>
            <a:r>
              <a:rPr lang="cs-CZ" dirty="0" err="1" smtClean="0">
                <a:solidFill>
                  <a:srgbClr val="FFFF00"/>
                </a:solidFill>
              </a:rPr>
              <a:t>exterior</a:t>
            </a:r>
            <a:r>
              <a:rPr lang="cs-CZ" dirty="0" smtClean="0">
                <a:solidFill>
                  <a:srgbClr val="FFFF00"/>
                </a:solidFill>
              </a:rPr>
              <a:t> de la </a:t>
            </a:r>
            <a:r>
              <a:rPr lang="cs-CZ" dirty="0" err="1" smtClean="0">
                <a:solidFill>
                  <a:srgbClr val="FFFF00"/>
                </a:solidFill>
              </a:rPr>
              <a:t>Catedral</a:t>
            </a:r>
            <a:r>
              <a:rPr lang="cs-CZ" dirty="0" smtClean="0">
                <a:solidFill>
                  <a:srgbClr val="FFFF00"/>
                </a:solidFill>
              </a:rPr>
              <a:t> de Córdoba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&lt;http://commons.wikimedia.org/wiki/File:Corboba_mezquita1.jpg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FF00"/>
                </a:solidFill>
              </a:rPr>
              <a:t>Columnas</a:t>
            </a:r>
            <a:r>
              <a:rPr lang="cs-CZ" dirty="0" smtClean="0">
                <a:solidFill>
                  <a:srgbClr val="FFFF00"/>
                </a:solidFill>
              </a:rPr>
              <a:t> de la </a:t>
            </a:r>
            <a:r>
              <a:rPr lang="cs-CZ" dirty="0" err="1" smtClean="0">
                <a:solidFill>
                  <a:srgbClr val="FFFF00"/>
                </a:solidFill>
              </a:rPr>
              <a:t>Mezquita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&lt;http://commons.wikimedia.org/wiki/File:Mosque_Cordoba.jpg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4818" name="Picture 2" descr="http://upload.wikimedia.org/wikipedia/commons/thumb/1/16/Corboba_mezquita1.jpg/220px-Corboba_mezquita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924944"/>
            <a:ext cx="3600400" cy="1800201"/>
          </a:xfrm>
          <a:prstGeom prst="rect">
            <a:avLst/>
          </a:prstGeom>
          <a:noFill/>
        </p:spPr>
      </p:pic>
      <p:pic>
        <p:nvPicPr>
          <p:cNvPr id="34820" name="Picture 4" descr="Mosque Cordob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996952"/>
            <a:ext cx="3168352" cy="23826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Comunidades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autónomas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C000"/>
                </a:solidFill>
              </a:rPr>
              <a:t>el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levante</a:t>
            </a:r>
            <a:r>
              <a:rPr lang="cs-CZ" sz="4000" dirty="0" smtClean="0">
                <a:solidFill>
                  <a:srgbClr val="FFC000"/>
                </a:solidFill>
              </a:rPr>
              <a:t> y </a:t>
            </a:r>
            <a:r>
              <a:rPr lang="cs-CZ" sz="4000" dirty="0" err="1" smtClean="0">
                <a:solidFill>
                  <a:srgbClr val="FFC000"/>
                </a:solidFill>
              </a:rPr>
              <a:t>el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sur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España</a:t>
            </a:r>
            <a:r>
              <a:rPr lang="cs-CZ" dirty="0" smtClean="0"/>
              <a:t>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dividida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17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 y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endParaRPr lang="cs-CZ" dirty="0" smtClean="0"/>
          </a:p>
          <a:p>
            <a:r>
              <a:rPr lang="cs-CZ" dirty="0" smtClean="0"/>
              <a:t>15 de las 17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 se </a:t>
            </a:r>
            <a:r>
              <a:rPr lang="cs-CZ" dirty="0" err="1" smtClean="0"/>
              <a:t>hallan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Península</a:t>
            </a:r>
            <a:r>
              <a:rPr lang="cs-CZ" dirty="0" smtClean="0"/>
              <a:t> </a:t>
            </a:r>
            <a:r>
              <a:rPr lang="cs-CZ" dirty="0" err="1" smtClean="0"/>
              <a:t>Ibérica</a:t>
            </a:r>
            <a:endParaRPr lang="cs-CZ" dirty="0" smtClean="0"/>
          </a:p>
          <a:p>
            <a:r>
              <a:rPr lang="cs-CZ" dirty="0" smtClean="0"/>
              <a:t>2 de las 17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 – Las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Baleares</a:t>
            </a:r>
            <a:r>
              <a:rPr lang="cs-CZ" dirty="0" smtClean="0"/>
              <a:t> y Las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Canarias</a:t>
            </a:r>
            <a:r>
              <a:rPr lang="cs-CZ" dirty="0" smtClean="0"/>
              <a:t> - </a:t>
            </a:r>
            <a:r>
              <a:rPr lang="cs-CZ" dirty="0" err="1" smtClean="0"/>
              <a:t>están</a:t>
            </a:r>
            <a:r>
              <a:rPr lang="cs-CZ" dirty="0" smtClean="0"/>
              <a:t> </a:t>
            </a:r>
            <a:r>
              <a:rPr lang="cs-CZ" dirty="0" err="1" smtClean="0"/>
              <a:t>situadas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Mar</a:t>
            </a:r>
            <a:r>
              <a:rPr lang="cs-CZ" dirty="0" smtClean="0"/>
              <a:t> </a:t>
            </a:r>
            <a:r>
              <a:rPr lang="cs-CZ" dirty="0" err="1" smtClean="0"/>
              <a:t>Mediterráneo</a:t>
            </a:r>
            <a:r>
              <a:rPr lang="cs-CZ" dirty="0" smtClean="0"/>
              <a:t> y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Océano</a:t>
            </a:r>
            <a:r>
              <a:rPr lang="cs-CZ" dirty="0" smtClean="0"/>
              <a:t> </a:t>
            </a:r>
            <a:r>
              <a:rPr lang="cs-CZ" dirty="0" err="1" smtClean="0"/>
              <a:t>Atlántico</a:t>
            </a:r>
            <a:endParaRPr lang="cs-CZ" dirty="0" smtClean="0"/>
          </a:p>
          <a:p>
            <a:r>
              <a:rPr lang="cs-CZ" dirty="0" smtClean="0"/>
              <a:t>Las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r>
              <a:rPr lang="cs-CZ" dirty="0" smtClean="0"/>
              <a:t> – </a:t>
            </a:r>
            <a:r>
              <a:rPr lang="cs-CZ" dirty="0" err="1" smtClean="0"/>
              <a:t>Ceuta</a:t>
            </a:r>
            <a:r>
              <a:rPr lang="cs-CZ" dirty="0" smtClean="0"/>
              <a:t> y </a:t>
            </a:r>
            <a:r>
              <a:rPr lang="cs-CZ" dirty="0" err="1" smtClean="0"/>
              <a:t>Melilla</a:t>
            </a:r>
            <a:r>
              <a:rPr lang="cs-CZ" dirty="0" smtClean="0"/>
              <a:t> – se </a:t>
            </a:r>
            <a:r>
              <a:rPr lang="cs-CZ" dirty="0" err="1" smtClean="0"/>
              <a:t>hallan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costa</a:t>
            </a:r>
            <a:r>
              <a:rPr lang="cs-CZ" dirty="0" smtClean="0"/>
              <a:t> </a:t>
            </a:r>
            <a:r>
              <a:rPr lang="cs-CZ" dirty="0" err="1" smtClean="0"/>
              <a:t>marrueca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Extremadura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Mérida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Una</a:t>
            </a:r>
            <a:r>
              <a:rPr lang="cs-CZ" dirty="0" smtClean="0"/>
              <a:t> de las </a:t>
            </a:r>
            <a:r>
              <a:rPr lang="cs-CZ" dirty="0" err="1" smtClean="0"/>
              <a:t>regiones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pobres</a:t>
            </a:r>
            <a:endParaRPr lang="cs-CZ" dirty="0" smtClean="0"/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economía</a:t>
            </a:r>
            <a:r>
              <a:rPr lang="cs-CZ" dirty="0" smtClean="0"/>
              <a:t> se basa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agricultura</a:t>
            </a:r>
            <a:r>
              <a:rPr lang="cs-CZ" dirty="0" smtClean="0"/>
              <a:t> y la </a:t>
            </a:r>
            <a:r>
              <a:rPr lang="cs-CZ" dirty="0" err="1" smtClean="0"/>
              <a:t>ganadería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conquistadores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Mundo</a:t>
            </a:r>
            <a:r>
              <a:rPr lang="cs-CZ" dirty="0" smtClean="0"/>
              <a:t> </a:t>
            </a:r>
            <a:r>
              <a:rPr lang="cs-CZ" dirty="0" err="1" smtClean="0"/>
              <a:t>Nuevo</a:t>
            </a:r>
            <a:r>
              <a:rPr lang="cs-CZ" dirty="0" smtClean="0"/>
              <a:t> – </a:t>
            </a:r>
            <a:r>
              <a:rPr lang="cs-CZ" dirty="0" err="1" smtClean="0"/>
              <a:t>Hernán</a:t>
            </a:r>
            <a:r>
              <a:rPr lang="cs-CZ" dirty="0" smtClean="0"/>
              <a:t> </a:t>
            </a:r>
            <a:r>
              <a:rPr lang="cs-CZ" dirty="0" err="1" smtClean="0"/>
              <a:t>Cortés</a:t>
            </a:r>
            <a:r>
              <a:rPr lang="cs-CZ" dirty="0" smtClean="0"/>
              <a:t> y </a:t>
            </a:r>
            <a:r>
              <a:rPr lang="cs-CZ" dirty="0" err="1" smtClean="0"/>
              <a:t>Francisco</a:t>
            </a:r>
            <a:r>
              <a:rPr lang="cs-CZ" dirty="0" smtClean="0"/>
              <a:t> </a:t>
            </a:r>
            <a:r>
              <a:rPr lang="cs-CZ" dirty="0" err="1" smtClean="0"/>
              <a:t>Pizarro</a:t>
            </a:r>
            <a:r>
              <a:rPr lang="cs-CZ" dirty="0" smtClean="0"/>
              <a:t> – </a:t>
            </a:r>
            <a:r>
              <a:rPr lang="cs-CZ" dirty="0" err="1" smtClean="0"/>
              <a:t>nacieron</a:t>
            </a:r>
            <a:r>
              <a:rPr lang="cs-CZ" dirty="0" smtClean="0"/>
              <a:t> </a:t>
            </a:r>
            <a:r>
              <a:rPr lang="cs-CZ" dirty="0" err="1" smtClean="0"/>
              <a:t>aquí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Otras</a:t>
            </a:r>
            <a:r>
              <a:rPr lang="cs-CZ" dirty="0" smtClean="0"/>
              <a:t> </a:t>
            </a:r>
            <a:r>
              <a:rPr lang="cs-CZ" dirty="0" err="1" smtClean="0"/>
              <a:t>ciudades</a:t>
            </a:r>
            <a:r>
              <a:rPr lang="cs-CZ" dirty="0" smtClean="0"/>
              <a:t> – </a:t>
            </a:r>
            <a:r>
              <a:rPr lang="cs-CZ" dirty="0" err="1" smtClean="0"/>
              <a:t>Cáceres</a:t>
            </a:r>
            <a:r>
              <a:rPr lang="cs-CZ" dirty="0" smtClean="0"/>
              <a:t>, </a:t>
            </a:r>
            <a:r>
              <a:rPr lang="cs-CZ" dirty="0" err="1" smtClean="0"/>
              <a:t>Badajos</a:t>
            </a:r>
            <a:r>
              <a:rPr lang="cs-CZ" dirty="0" smtClean="0"/>
              <a:t>, </a:t>
            </a:r>
            <a:r>
              <a:rPr lang="cs-CZ" dirty="0" err="1" smtClean="0"/>
              <a:t>Mérida</a:t>
            </a:r>
            <a:endParaRPr lang="cs-CZ" dirty="0" smtClean="0"/>
          </a:p>
          <a:p>
            <a:pPr algn="ctr"/>
            <a:r>
              <a:rPr lang="cs-CZ" dirty="0" smtClean="0">
                <a:solidFill>
                  <a:srgbClr val="FFFF00"/>
                </a:solidFill>
              </a:rPr>
              <a:t>La Plaza </a:t>
            </a:r>
            <a:r>
              <a:rPr lang="cs-CZ" dirty="0" err="1" smtClean="0">
                <a:solidFill>
                  <a:srgbClr val="FFFF00"/>
                </a:solidFill>
              </a:rPr>
              <a:t>Alta</a:t>
            </a:r>
            <a:r>
              <a:rPr lang="cs-CZ" dirty="0" smtClean="0">
                <a:solidFill>
                  <a:srgbClr val="FFFF00"/>
                </a:solidFill>
              </a:rPr>
              <a:t> de </a:t>
            </a:r>
            <a:r>
              <a:rPr lang="cs-CZ" dirty="0" err="1" smtClean="0">
                <a:solidFill>
                  <a:srgbClr val="FFFF00"/>
                </a:solidFill>
              </a:rPr>
              <a:t>Badajos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&lt;http://commons.wikimedia.org/wiki/File:Plaza_Alta.JPG&gt;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&lt;http://commons.wikimedia.org/wiki/File:Localizaci%C3%B3n_de_Extremadura.svg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5842" name="Picture 2" descr="Localización de Extremadura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692696"/>
            <a:ext cx="1428750" cy="1076326"/>
          </a:xfrm>
          <a:prstGeom prst="rect">
            <a:avLst/>
          </a:prstGeom>
          <a:noFill/>
        </p:spPr>
      </p:pic>
      <p:pic>
        <p:nvPicPr>
          <p:cNvPr id="35844" name="Picture 4" descr="http://upload.wikimedia.org/wikipedia/commons/thumb/4/49/Plaza_Alta.JPG/250px-Plaza_Alt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3284984"/>
            <a:ext cx="2952328" cy="22201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Casco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viejo</a:t>
            </a:r>
            <a:r>
              <a:rPr lang="cs-CZ" dirty="0" smtClean="0">
                <a:solidFill>
                  <a:srgbClr val="FFFF00"/>
                </a:solidFill>
              </a:rPr>
              <a:t> de </a:t>
            </a:r>
            <a:r>
              <a:rPr lang="cs-CZ" dirty="0" err="1" smtClean="0">
                <a:solidFill>
                  <a:srgbClr val="FFFF00"/>
                </a:solidFill>
              </a:rPr>
              <a:t>Cáceres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&lt;http://commons.wikimedia.org/wiki/File:Concatedral_de_</a:t>
            </a:r>
          </a:p>
          <a:p>
            <a:pPr>
              <a:buNone/>
            </a:pPr>
            <a:r>
              <a:rPr lang="cs-CZ" sz="1100" dirty="0" err="1" smtClean="0">
                <a:hlinkClick r:id="rId2"/>
              </a:rPr>
              <a:t>Caceres.JPG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FF00"/>
                </a:solidFill>
              </a:rPr>
              <a:t>Teatro</a:t>
            </a:r>
            <a:r>
              <a:rPr lang="cs-CZ" dirty="0" smtClean="0">
                <a:solidFill>
                  <a:srgbClr val="FFFF00"/>
                </a:solidFill>
              </a:rPr>
              <a:t> Romano, </a:t>
            </a:r>
            <a:r>
              <a:rPr lang="cs-CZ" dirty="0" err="1" smtClean="0">
                <a:solidFill>
                  <a:srgbClr val="FFFF00"/>
                </a:solidFill>
              </a:rPr>
              <a:t>Mérida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&lt;http://commons.wikimedia.org/wiki/File:Merida_Roman_Theatre1.jpg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6866" name="Picture 2" descr="http://upload.wikimedia.org/wikipedia/commons/thumb/f/f2/Concatedral_de_Caceres.JPG/250px-Concatedral_de_Cacere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780928"/>
            <a:ext cx="3312368" cy="2490902"/>
          </a:xfrm>
          <a:prstGeom prst="rect">
            <a:avLst/>
          </a:prstGeom>
          <a:noFill/>
        </p:spPr>
      </p:pic>
      <p:pic>
        <p:nvPicPr>
          <p:cNvPr id="36868" name="Picture 4" descr="http://upload.wikimedia.org/wikipedia/commons/thumb/d/d2/Merida_Roman_Theatre1.jpg/250px-Merida_Roman_Theatre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3284984"/>
            <a:ext cx="3790101" cy="17434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Islas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Canarias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archipiélago</a:t>
            </a:r>
            <a:r>
              <a:rPr lang="cs-CZ" dirty="0" smtClean="0"/>
              <a:t> de las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Canarias</a:t>
            </a:r>
            <a:r>
              <a:rPr lang="cs-CZ" dirty="0" smtClean="0"/>
              <a:t> </a:t>
            </a:r>
            <a:r>
              <a:rPr lang="cs-CZ" dirty="0" err="1" smtClean="0"/>
              <a:t>está</a:t>
            </a:r>
            <a:r>
              <a:rPr lang="cs-CZ" dirty="0" smtClean="0"/>
              <a:t> a unos 100 km de la </a:t>
            </a:r>
            <a:r>
              <a:rPr lang="cs-CZ" dirty="0" err="1" smtClean="0"/>
              <a:t>costa</a:t>
            </a:r>
            <a:r>
              <a:rPr lang="cs-CZ" dirty="0" smtClean="0"/>
              <a:t> </a:t>
            </a:r>
            <a:r>
              <a:rPr lang="cs-CZ" dirty="0" err="1" smtClean="0"/>
              <a:t>africana</a:t>
            </a:r>
            <a:endParaRPr lang="cs-CZ" dirty="0" smtClean="0"/>
          </a:p>
          <a:p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formado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7 </a:t>
            </a:r>
            <a:r>
              <a:rPr lang="cs-CZ" dirty="0" err="1" smtClean="0"/>
              <a:t>islas</a:t>
            </a:r>
            <a:r>
              <a:rPr lang="cs-CZ" dirty="0" smtClean="0"/>
              <a:t> </a:t>
            </a:r>
            <a:r>
              <a:rPr lang="cs-CZ" dirty="0" err="1" smtClean="0"/>
              <a:t>principales</a:t>
            </a:r>
            <a:r>
              <a:rPr lang="cs-CZ" dirty="0" smtClean="0"/>
              <a:t> – El </a:t>
            </a:r>
            <a:r>
              <a:rPr lang="cs-CZ" dirty="0" err="1" smtClean="0"/>
              <a:t>Hierro</a:t>
            </a:r>
            <a:r>
              <a:rPr lang="cs-CZ" dirty="0" smtClean="0"/>
              <a:t>, La </a:t>
            </a:r>
            <a:r>
              <a:rPr lang="cs-CZ" dirty="0" err="1" smtClean="0"/>
              <a:t>Gomera</a:t>
            </a:r>
            <a:r>
              <a:rPr lang="cs-CZ" dirty="0" smtClean="0"/>
              <a:t>, La Palma, </a:t>
            </a:r>
            <a:r>
              <a:rPr lang="cs-CZ" dirty="0" err="1" smtClean="0"/>
              <a:t>Tenerife</a:t>
            </a:r>
            <a:r>
              <a:rPr lang="cs-CZ" dirty="0" smtClean="0"/>
              <a:t>, </a:t>
            </a:r>
            <a:r>
              <a:rPr lang="cs-CZ" dirty="0" err="1" smtClean="0"/>
              <a:t>Fuerteventura</a:t>
            </a:r>
            <a:r>
              <a:rPr lang="cs-CZ" dirty="0" smtClean="0"/>
              <a:t>, Gran </a:t>
            </a:r>
            <a:r>
              <a:rPr lang="cs-CZ" dirty="0" err="1" smtClean="0"/>
              <a:t>Canaria</a:t>
            </a:r>
            <a:r>
              <a:rPr lang="cs-CZ" dirty="0" smtClean="0"/>
              <a:t>, </a:t>
            </a:r>
            <a:r>
              <a:rPr lang="cs-CZ" dirty="0" err="1" smtClean="0"/>
              <a:t>Lanzarote</a:t>
            </a:r>
            <a:r>
              <a:rPr lang="cs-CZ" dirty="0" smtClean="0"/>
              <a:t> – y </a:t>
            </a:r>
            <a:r>
              <a:rPr lang="cs-CZ" dirty="0" err="1" smtClean="0"/>
              <a:t>seis</a:t>
            </a:r>
            <a:r>
              <a:rPr lang="cs-CZ" dirty="0" smtClean="0"/>
              <a:t> </a:t>
            </a:r>
            <a:r>
              <a:rPr lang="cs-CZ" dirty="0" err="1" smtClean="0"/>
              <a:t>islotes</a:t>
            </a:r>
            <a:endParaRPr lang="cs-CZ" dirty="0" smtClean="0"/>
          </a:p>
          <a:p>
            <a:endParaRPr lang="cs-CZ" sz="24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&lt;http://commons.wikimedia.org/wiki/File:Mapa_territorios_Espa%C3%B1a_Canarias.svg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err="1" smtClean="0"/>
              <a:t>Capital</a:t>
            </a:r>
            <a:r>
              <a:rPr lang="cs-CZ" sz="2800" dirty="0" smtClean="0"/>
              <a:t> – </a:t>
            </a:r>
            <a:r>
              <a:rPr lang="cs-CZ" sz="2800" dirty="0" smtClean="0">
                <a:solidFill>
                  <a:srgbClr val="FF0000"/>
                </a:solidFill>
              </a:rPr>
              <a:t>Las </a:t>
            </a:r>
            <a:r>
              <a:rPr lang="cs-CZ" sz="2800" dirty="0" err="1" smtClean="0">
                <a:solidFill>
                  <a:srgbClr val="FF0000"/>
                </a:solidFill>
              </a:rPr>
              <a:t>Palmas</a:t>
            </a:r>
            <a:r>
              <a:rPr lang="cs-CZ" sz="2800" dirty="0" smtClean="0">
                <a:solidFill>
                  <a:srgbClr val="FF0000"/>
                </a:solidFill>
              </a:rPr>
              <a:t> de Gran </a:t>
            </a:r>
            <a:r>
              <a:rPr lang="cs-CZ" sz="2800" dirty="0" err="1" smtClean="0">
                <a:solidFill>
                  <a:srgbClr val="FF0000"/>
                </a:solidFill>
              </a:rPr>
              <a:t>Canaria</a:t>
            </a:r>
            <a:r>
              <a:rPr lang="cs-CZ" sz="2800" dirty="0" smtClean="0">
                <a:solidFill>
                  <a:srgbClr val="FF0000"/>
                </a:solidFill>
              </a:rPr>
              <a:t> y </a:t>
            </a:r>
            <a:r>
              <a:rPr lang="cs-CZ" sz="2800" dirty="0" err="1" smtClean="0">
                <a:solidFill>
                  <a:srgbClr val="FF0000"/>
                </a:solidFill>
              </a:rPr>
              <a:t>Santa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Cruz</a:t>
            </a:r>
            <a:r>
              <a:rPr lang="cs-CZ" sz="2800" dirty="0" smtClean="0">
                <a:solidFill>
                  <a:srgbClr val="FF0000"/>
                </a:solidFill>
              </a:rPr>
              <a:t> de </a:t>
            </a:r>
            <a:r>
              <a:rPr lang="cs-CZ" sz="2800" dirty="0" err="1" smtClean="0">
                <a:solidFill>
                  <a:srgbClr val="FF0000"/>
                </a:solidFill>
              </a:rPr>
              <a:t>Tenerife</a:t>
            </a:r>
            <a:endParaRPr lang="cs-CZ" sz="2800" dirty="0" smtClean="0">
              <a:solidFill>
                <a:srgbClr val="FF0000"/>
              </a:solidFill>
            </a:endParaRPr>
          </a:p>
          <a:p>
            <a:r>
              <a:rPr lang="cs-CZ" sz="2800" dirty="0" smtClean="0"/>
              <a:t>El </a:t>
            </a:r>
            <a:r>
              <a:rPr lang="cs-CZ" sz="2800" dirty="0" err="1" smtClean="0"/>
              <a:t>paisaje</a:t>
            </a:r>
            <a:r>
              <a:rPr lang="cs-CZ" sz="2800" dirty="0" smtClean="0"/>
              <a:t> es </a:t>
            </a:r>
            <a:r>
              <a:rPr lang="cs-CZ" sz="2800" dirty="0" err="1" smtClean="0"/>
              <a:t>muy</a:t>
            </a:r>
            <a:r>
              <a:rPr lang="cs-CZ" sz="2800" dirty="0" smtClean="0"/>
              <a:t> </a:t>
            </a:r>
            <a:r>
              <a:rPr lang="cs-CZ" sz="2800" dirty="0" err="1" smtClean="0"/>
              <a:t>variado</a:t>
            </a:r>
            <a:r>
              <a:rPr lang="cs-CZ" sz="2800" dirty="0" smtClean="0"/>
              <a:t>, </a:t>
            </a:r>
            <a:r>
              <a:rPr lang="cs-CZ" sz="2800" dirty="0" err="1" smtClean="0"/>
              <a:t>desde</a:t>
            </a:r>
            <a:r>
              <a:rPr lang="cs-CZ" sz="2800" dirty="0" smtClean="0"/>
              <a:t> </a:t>
            </a:r>
            <a:r>
              <a:rPr lang="cs-CZ" sz="2800" dirty="0" err="1" smtClean="0"/>
              <a:t>el</a:t>
            </a:r>
            <a:r>
              <a:rPr lang="cs-CZ" sz="2800" dirty="0" smtClean="0"/>
              <a:t> </a:t>
            </a:r>
            <a:r>
              <a:rPr lang="cs-CZ" sz="2800" dirty="0" err="1" smtClean="0"/>
              <a:t>tropical</a:t>
            </a:r>
            <a:r>
              <a:rPr lang="cs-CZ" sz="2800" dirty="0" smtClean="0"/>
              <a:t> </a:t>
            </a:r>
            <a:r>
              <a:rPr lang="cs-CZ" sz="2800" dirty="0" err="1" smtClean="0"/>
              <a:t>al</a:t>
            </a:r>
            <a:r>
              <a:rPr lang="cs-CZ" sz="2800" dirty="0" smtClean="0"/>
              <a:t> </a:t>
            </a:r>
            <a:r>
              <a:rPr lang="cs-CZ" sz="2800" dirty="0" err="1" smtClean="0"/>
              <a:t>volcánico</a:t>
            </a:r>
            <a:r>
              <a:rPr lang="cs-CZ" sz="2800" dirty="0" smtClean="0"/>
              <a:t> o </a:t>
            </a:r>
            <a:r>
              <a:rPr lang="cs-CZ" sz="2800" dirty="0" err="1" smtClean="0"/>
              <a:t>al</a:t>
            </a:r>
            <a:r>
              <a:rPr lang="cs-CZ" sz="2800" dirty="0" smtClean="0"/>
              <a:t> </a:t>
            </a:r>
            <a:r>
              <a:rPr lang="cs-CZ" sz="2800" dirty="0" err="1" smtClean="0"/>
              <a:t>desértico</a:t>
            </a:r>
            <a:endParaRPr lang="cs-CZ" sz="2800" dirty="0" smtClean="0"/>
          </a:p>
          <a:p>
            <a:r>
              <a:rPr lang="cs-CZ" sz="2800" dirty="0" smtClean="0"/>
              <a:t>El </a:t>
            </a:r>
            <a:r>
              <a:rPr lang="cs-CZ" sz="2800" dirty="0" err="1" smtClean="0"/>
              <a:t>clima</a:t>
            </a:r>
            <a:r>
              <a:rPr lang="cs-CZ" sz="2800" dirty="0" smtClean="0"/>
              <a:t> </a:t>
            </a:r>
            <a:r>
              <a:rPr lang="cs-CZ" sz="2800" dirty="0" err="1" smtClean="0"/>
              <a:t>favorable</a:t>
            </a:r>
            <a:r>
              <a:rPr lang="cs-CZ" sz="2800" dirty="0" smtClean="0"/>
              <a:t> para </a:t>
            </a:r>
            <a:r>
              <a:rPr lang="cs-CZ" sz="2800" dirty="0" err="1" smtClean="0"/>
              <a:t>el</a:t>
            </a:r>
            <a:r>
              <a:rPr lang="cs-CZ" sz="2800" dirty="0" smtClean="0"/>
              <a:t> </a:t>
            </a:r>
            <a:r>
              <a:rPr lang="cs-CZ" sz="2800" dirty="0" err="1" smtClean="0"/>
              <a:t>turismo</a:t>
            </a:r>
            <a:r>
              <a:rPr lang="cs-CZ" sz="2800" dirty="0" smtClean="0"/>
              <a:t> </a:t>
            </a:r>
            <a:r>
              <a:rPr lang="cs-CZ" sz="2800" dirty="0" err="1" smtClean="0"/>
              <a:t>invernal</a:t>
            </a:r>
            <a:endParaRPr lang="cs-CZ" sz="2800" dirty="0" smtClean="0"/>
          </a:p>
          <a:p>
            <a:r>
              <a:rPr lang="cs-CZ" sz="2800" dirty="0" smtClean="0"/>
              <a:t>Se </a:t>
            </a:r>
            <a:r>
              <a:rPr lang="cs-CZ" sz="2800" dirty="0" err="1" smtClean="0"/>
              <a:t>cultiva</a:t>
            </a:r>
            <a:r>
              <a:rPr lang="cs-CZ" sz="2800" dirty="0" smtClean="0"/>
              <a:t> </a:t>
            </a:r>
            <a:r>
              <a:rPr lang="cs-CZ" sz="2800" dirty="0" err="1" smtClean="0"/>
              <a:t>sobre</a:t>
            </a:r>
            <a:r>
              <a:rPr lang="cs-CZ" sz="2800" dirty="0" smtClean="0"/>
              <a:t> </a:t>
            </a:r>
            <a:r>
              <a:rPr lang="cs-CZ" sz="2800" dirty="0" err="1" smtClean="0"/>
              <a:t>todo</a:t>
            </a:r>
            <a:r>
              <a:rPr lang="cs-CZ" sz="2800" dirty="0" smtClean="0"/>
              <a:t> </a:t>
            </a:r>
            <a:r>
              <a:rPr lang="cs-CZ" sz="2800" dirty="0" err="1" smtClean="0"/>
              <a:t>el</a:t>
            </a:r>
            <a:r>
              <a:rPr lang="cs-CZ" sz="2800" dirty="0" smtClean="0"/>
              <a:t> </a:t>
            </a:r>
            <a:r>
              <a:rPr lang="cs-CZ" sz="2800" dirty="0" err="1" smtClean="0"/>
              <a:t>plátano</a:t>
            </a:r>
            <a:r>
              <a:rPr lang="cs-CZ" sz="2800" dirty="0" smtClean="0"/>
              <a:t>, </a:t>
            </a:r>
            <a:r>
              <a:rPr lang="cs-CZ" sz="2800" dirty="0" err="1" smtClean="0"/>
              <a:t>el</a:t>
            </a:r>
            <a:r>
              <a:rPr lang="cs-CZ" sz="2800" dirty="0" smtClean="0"/>
              <a:t> tomate y </a:t>
            </a:r>
            <a:r>
              <a:rPr lang="cs-CZ" sz="2800" dirty="0" err="1" smtClean="0"/>
              <a:t>el</a:t>
            </a:r>
            <a:r>
              <a:rPr lang="cs-CZ" sz="2800" dirty="0" smtClean="0"/>
              <a:t> </a:t>
            </a:r>
            <a:r>
              <a:rPr lang="cs-CZ" sz="2800" dirty="0" err="1" smtClean="0"/>
              <a:t>tabaco</a:t>
            </a:r>
            <a:endParaRPr lang="cs-CZ" sz="2800" dirty="0" smtClean="0"/>
          </a:p>
          <a:p>
            <a:endParaRPr lang="cs-CZ" sz="3100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7890" name="Picture 2" descr="Mapa territorios España Canarias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764704"/>
            <a:ext cx="1428750" cy="95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FF00"/>
                </a:solidFill>
              </a:rPr>
              <a:t>El </a:t>
            </a:r>
            <a:r>
              <a:rPr lang="cs-CZ" sz="4000" dirty="0" err="1" smtClean="0">
                <a:solidFill>
                  <a:srgbClr val="FFFF00"/>
                </a:solidFill>
              </a:rPr>
              <a:t>Teide</a:t>
            </a:r>
            <a:r>
              <a:rPr lang="cs-CZ" sz="4000" dirty="0" smtClean="0">
                <a:solidFill>
                  <a:srgbClr val="FFFF00"/>
                </a:solidFill>
              </a:rPr>
              <a:t> </a:t>
            </a:r>
            <a:r>
              <a:rPr lang="cs-CZ" sz="4000" dirty="0" err="1" smtClean="0">
                <a:solidFill>
                  <a:srgbClr val="FFFF00"/>
                </a:solidFill>
              </a:rPr>
              <a:t>en</a:t>
            </a:r>
            <a:r>
              <a:rPr lang="cs-CZ" sz="4000" dirty="0" smtClean="0">
                <a:solidFill>
                  <a:srgbClr val="FFFF00"/>
                </a:solidFill>
              </a:rPr>
              <a:t> </a:t>
            </a:r>
            <a:r>
              <a:rPr lang="cs-CZ" sz="4000" dirty="0" err="1" smtClean="0">
                <a:solidFill>
                  <a:srgbClr val="FFFF00"/>
                </a:solidFill>
              </a:rPr>
              <a:t>Tenerife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pico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alto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endParaRPr lang="cs-CZ" dirty="0" smtClean="0"/>
          </a:p>
          <a:p>
            <a:r>
              <a:rPr lang="cs-CZ" dirty="0" smtClean="0"/>
              <a:t>3 718 </a:t>
            </a:r>
            <a:r>
              <a:rPr lang="cs-CZ" dirty="0" err="1" smtClean="0"/>
              <a:t>metros</a:t>
            </a:r>
            <a:r>
              <a:rPr lang="cs-CZ" dirty="0" smtClean="0"/>
              <a:t> </a:t>
            </a:r>
            <a:r>
              <a:rPr lang="cs-CZ" dirty="0" err="1" smtClean="0"/>
              <a:t>sobre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nivel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mar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&lt;http://commons.wikimedia.org/wiki/File:Teide_and_Caldera_2006.jpg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8914" name="Picture 2" descr="http://upload.wikimedia.org/wikipedia/commons/thumb/1/16/Teide_and_Caldera_2006.jpg/250px-Teide_and_Caldera_2006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014234"/>
            <a:ext cx="3600400" cy="27075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Ceuta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Situada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orilla</a:t>
            </a:r>
            <a:r>
              <a:rPr lang="cs-CZ" dirty="0" smtClean="0"/>
              <a:t> </a:t>
            </a:r>
            <a:r>
              <a:rPr lang="cs-CZ" dirty="0" err="1" smtClean="0"/>
              <a:t>africana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Estrecho</a:t>
            </a:r>
            <a:r>
              <a:rPr lang="cs-CZ" dirty="0" smtClean="0"/>
              <a:t> de </a:t>
            </a:r>
            <a:r>
              <a:rPr lang="cs-CZ" dirty="0" err="1" smtClean="0"/>
              <a:t>Gibratal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puerto</a:t>
            </a:r>
            <a:r>
              <a:rPr lang="cs-CZ" dirty="0" smtClean="0"/>
              <a:t> de </a:t>
            </a:r>
            <a:r>
              <a:rPr lang="cs-CZ" dirty="0" err="1" smtClean="0"/>
              <a:t>Ceuta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papel</a:t>
            </a:r>
            <a:r>
              <a:rPr lang="cs-CZ" dirty="0" smtClean="0"/>
              <a:t> </a:t>
            </a:r>
            <a:r>
              <a:rPr lang="cs-CZ" dirty="0" err="1" smtClean="0"/>
              <a:t>importante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paso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Estrecho</a:t>
            </a:r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&lt;http://commons.wikimedia.org/wiki/File:Localizaci%C3%B3n_de_Ceuta.svg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Vista de </a:t>
            </a:r>
            <a:r>
              <a:rPr lang="cs-CZ" dirty="0" err="1" smtClean="0">
                <a:solidFill>
                  <a:srgbClr val="FFFF00"/>
                </a:solidFill>
              </a:rPr>
              <a:t>Ceuta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&lt;http://commons.wikimedia.org/wiki/File:Vista_de_Ceuta.jpg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9938" name="Picture 2" descr="http://upload.wikimedia.org/wikipedia/commons/thumb/e/ef/Vista_de_Ceuta.jpg/200px-Vista_de_Ceut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2780928"/>
            <a:ext cx="3744416" cy="2808312"/>
          </a:xfrm>
          <a:prstGeom prst="rect">
            <a:avLst/>
          </a:prstGeom>
          <a:noFill/>
        </p:spPr>
      </p:pic>
      <p:pic>
        <p:nvPicPr>
          <p:cNvPr id="39940" name="Picture 4" descr="Localización de Ceuta.sv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620688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Melilla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Situada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norte</a:t>
            </a:r>
            <a:r>
              <a:rPr lang="cs-CZ" dirty="0" smtClean="0"/>
              <a:t> de </a:t>
            </a:r>
            <a:r>
              <a:rPr lang="cs-CZ" dirty="0" err="1" smtClean="0"/>
              <a:t>África</a:t>
            </a:r>
            <a:endParaRPr lang="cs-CZ" dirty="0" smtClean="0"/>
          </a:p>
          <a:p>
            <a:pPr algn="ctr"/>
            <a:r>
              <a:rPr lang="cs-CZ" dirty="0" err="1" smtClean="0">
                <a:solidFill>
                  <a:srgbClr val="FFFF00"/>
                </a:solidFill>
              </a:rPr>
              <a:t>Melilla</a:t>
            </a:r>
            <a:r>
              <a:rPr lang="cs-CZ" dirty="0" smtClean="0">
                <a:solidFill>
                  <a:srgbClr val="FFFF00"/>
                </a:solidFill>
              </a:rPr>
              <a:t> la </a:t>
            </a:r>
            <a:r>
              <a:rPr lang="cs-CZ" dirty="0" err="1" smtClean="0">
                <a:solidFill>
                  <a:srgbClr val="FFFF00"/>
                </a:solidFill>
              </a:rPr>
              <a:t>vieja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&lt;http://commons.wikimedia.org/wiki/File:Melilla_la_Vieja.jpg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Faro de </a:t>
            </a:r>
            <a:r>
              <a:rPr lang="cs-CZ" dirty="0" err="1" smtClean="0">
                <a:solidFill>
                  <a:srgbClr val="FFFF00"/>
                </a:solidFill>
              </a:rPr>
              <a:t>Melilla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&lt;http://commons.wikimedia.org/wiki/File:Faro_de_Melilla.jpg</a:t>
            </a:r>
            <a:r>
              <a:rPr lang="cs-CZ" sz="1000" dirty="0" smtClean="0"/>
              <a:t>&gt;</a:t>
            </a:r>
          </a:p>
          <a:p>
            <a:pPr>
              <a:buNone/>
            </a:pPr>
            <a:r>
              <a:rPr lang="cs-CZ" sz="1000" dirty="0" smtClean="0">
                <a:hlinkClick r:id="rId4"/>
              </a:rPr>
              <a:t>&lt;http://commons.wikimedia.org/wiki/File:Localizaci%C3%B3n_de_Melilla.svg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40962" name="Picture 2" descr="http://upload.wikimedia.org/wikipedia/commons/thumb/a/a0/Melilla_la_Vieja.jpg/200px-Melilla_la_Viej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3212976"/>
            <a:ext cx="3096344" cy="2322258"/>
          </a:xfrm>
          <a:prstGeom prst="rect">
            <a:avLst/>
          </a:prstGeom>
          <a:noFill/>
        </p:spPr>
      </p:pic>
      <p:pic>
        <p:nvPicPr>
          <p:cNvPr id="40964" name="Picture 4" descr="http://upload.wikimedia.org/wikipedia/commons/thumb/a/af/Faro_de_Melilla.jpg/200px-Faro_de_Melilla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080" y="2348880"/>
            <a:ext cx="3153139" cy="2364854"/>
          </a:xfrm>
          <a:prstGeom prst="rect">
            <a:avLst/>
          </a:prstGeom>
          <a:noFill/>
        </p:spPr>
      </p:pic>
      <p:pic>
        <p:nvPicPr>
          <p:cNvPr id="40966" name="Picture 6" descr="Localización de Melilla.sv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280" y="692696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hlinkClick r:id="rId2"/>
              </a:rPr>
              <a:t>&lt;http://es.</a:t>
            </a:r>
            <a:r>
              <a:rPr lang="cs-CZ" sz="2000" dirty="0" err="1" smtClean="0">
                <a:hlinkClick r:id="rId2"/>
              </a:rPr>
              <a:t>wikipedia.org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wiki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Comunidad</a:t>
            </a:r>
            <a:r>
              <a:rPr lang="cs-CZ" sz="2000" dirty="0" smtClean="0">
                <a:hlinkClick r:id="rId2"/>
              </a:rPr>
              <a:t>_aut%C3%B3noma</a:t>
            </a:r>
            <a:r>
              <a:rPr lang="cs-CZ" sz="2000" dirty="0" smtClean="0"/>
              <a:t>&gt;</a:t>
            </a:r>
          </a:p>
          <a:p>
            <a:r>
              <a:rPr lang="cs-CZ" sz="2000" dirty="0" err="1" smtClean="0"/>
              <a:t>Uriz</a:t>
            </a:r>
            <a:r>
              <a:rPr lang="cs-CZ" sz="2000" dirty="0" smtClean="0"/>
              <a:t> F.J., </a:t>
            </a:r>
            <a:r>
              <a:rPr lang="cs-CZ" sz="2000" dirty="0" err="1" smtClean="0"/>
              <a:t>Harling</a:t>
            </a:r>
            <a:r>
              <a:rPr lang="cs-CZ" sz="2000" dirty="0" smtClean="0"/>
              <a:t> B. </a:t>
            </a:r>
            <a:r>
              <a:rPr lang="cs-CZ" sz="2000" i="1" dirty="0" err="1" smtClean="0"/>
              <a:t>En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España</a:t>
            </a:r>
            <a:r>
              <a:rPr lang="cs-CZ" sz="2000" dirty="0" smtClean="0"/>
              <a:t>. PN 6. London: </a:t>
            </a:r>
            <a:r>
              <a:rPr lang="cs-CZ" sz="2000" dirty="0" err="1" smtClean="0"/>
              <a:t>Chanceler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Publishers</a:t>
            </a:r>
            <a:r>
              <a:rPr lang="cs-CZ" sz="2000" dirty="0" smtClean="0"/>
              <a:t> </a:t>
            </a:r>
            <a:r>
              <a:rPr lang="cs-CZ" sz="2000" dirty="0" err="1" smtClean="0"/>
              <a:t>Ltd</a:t>
            </a:r>
            <a:r>
              <a:rPr lang="cs-CZ" sz="2000" dirty="0" smtClean="0"/>
              <a:t>, 1996. ISBN 0-905703-91-X. s.12, 13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El mapa de las </a:t>
            </a:r>
            <a:r>
              <a:rPr lang="cs-CZ" sz="3600" dirty="0" err="1" smtClean="0">
                <a:solidFill>
                  <a:srgbClr val="FFC000"/>
                </a:solidFill>
              </a:rPr>
              <a:t>comunidades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dirty="0" err="1" smtClean="0">
                <a:solidFill>
                  <a:srgbClr val="FFC000"/>
                </a:solidFill>
              </a:rPr>
              <a:t>autónomas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&lt;http://commons.wikimedia.org/w/index.php?title=File:Comunidades_aut%C3%B3nomas_de_Espa%C3%B1a.svg&amp;page=1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5" name="Picture 2" descr="http://upload.wikimedia.org/wikipedia/commons/thumb/b/b4/Comunidades_aut%C3%B3nomas_de_Espa%C3%B1a.svg/400px-Comunidades_aut%C3%B3nomas_de_Espa%C3%B1a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1916832"/>
            <a:ext cx="5688632" cy="40531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levante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levante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 se </a:t>
            </a:r>
            <a:r>
              <a:rPr lang="cs-CZ" dirty="0" err="1" smtClean="0"/>
              <a:t>hallan</a:t>
            </a:r>
            <a:r>
              <a:rPr lang="cs-CZ" dirty="0" smtClean="0"/>
              <a:t> 4 </a:t>
            </a:r>
            <a:r>
              <a:rPr lang="cs-CZ" dirty="0" err="1" smtClean="0"/>
              <a:t>comunidades</a:t>
            </a:r>
            <a:r>
              <a:rPr lang="cs-CZ" dirty="0" smtClean="0"/>
              <a:t> </a:t>
            </a:r>
            <a:r>
              <a:rPr lang="cs-CZ" dirty="0" err="1" smtClean="0"/>
              <a:t>autónomas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Cataluña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Comunidad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Valenciana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Murcia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Islas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Baleares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Cataluña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Barcelona</a:t>
            </a:r>
          </a:p>
          <a:p>
            <a:r>
              <a:rPr lang="cs-CZ" dirty="0" smtClean="0"/>
              <a:t>La región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próspera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país</a:t>
            </a:r>
            <a:endParaRPr lang="cs-CZ" dirty="0" smtClean="0"/>
          </a:p>
          <a:p>
            <a:r>
              <a:rPr lang="cs-CZ" dirty="0" err="1" smtClean="0"/>
              <a:t>Lenguas</a:t>
            </a:r>
            <a:r>
              <a:rPr lang="cs-CZ" dirty="0" smtClean="0"/>
              <a:t> </a:t>
            </a:r>
            <a:r>
              <a:rPr lang="cs-CZ" dirty="0" err="1" smtClean="0"/>
              <a:t>oficiales</a:t>
            </a:r>
            <a:r>
              <a:rPr lang="cs-CZ" dirty="0" smtClean="0"/>
              <a:t> –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castellano</a:t>
            </a:r>
            <a:r>
              <a:rPr lang="cs-CZ" dirty="0" smtClean="0"/>
              <a:t> y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catalán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industria</a:t>
            </a:r>
            <a:r>
              <a:rPr lang="cs-CZ" dirty="0" smtClean="0"/>
              <a:t>,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turismo</a:t>
            </a:r>
            <a:r>
              <a:rPr lang="cs-CZ" dirty="0" smtClean="0"/>
              <a:t> y los </a:t>
            </a:r>
            <a:r>
              <a:rPr lang="cs-CZ" dirty="0" err="1" smtClean="0"/>
              <a:t>servicios</a:t>
            </a:r>
            <a:r>
              <a:rPr lang="cs-CZ" dirty="0" smtClean="0"/>
              <a:t> – </a:t>
            </a:r>
            <a:r>
              <a:rPr lang="cs-CZ" dirty="0" err="1" smtClean="0"/>
              <a:t>principales</a:t>
            </a:r>
            <a:r>
              <a:rPr lang="cs-CZ" dirty="0" smtClean="0"/>
              <a:t> </a:t>
            </a:r>
            <a:r>
              <a:rPr lang="cs-CZ" dirty="0" err="1" smtClean="0"/>
              <a:t>sectores</a:t>
            </a:r>
            <a:r>
              <a:rPr lang="cs-CZ" dirty="0" smtClean="0"/>
              <a:t> </a:t>
            </a:r>
            <a:r>
              <a:rPr lang="cs-CZ" dirty="0" err="1" smtClean="0"/>
              <a:t>económicos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 </a:t>
            </a:r>
            <a:r>
              <a:rPr lang="cs-CZ" dirty="0" err="1" smtClean="0"/>
              <a:t>Puerto</a:t>
            </a:r>
            <a:r>
              <a:rPr lang="cs-CZ" dirty="0" smtClean="0"/>
              <a:t> de Barcelona y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Puerto</a:t>
            </a:r>
            <a:r>
              <a:rPr lang="cs-CZ" dirty="0" smtClean="0"/>
              <a:t> de </a:t>
            </a:r>
            <a:r>
              <a:rPr lang="cs-CZ" dirty="0" err="1" smtClean="0"/>
              <a:t>Tarragona</a:t>
            </a:r>
            <a:r>
              <a:rPr lang="cs-CZ" dirty="0" smtClean="0"/>
              <a:t> </a:t>
            </a:r>
            <a:r>
              <a:rPr lang="cs-CZ" dirty="0" err="1" smtClean="0"/>
              <a:t>partenecen</a:t>
            </a:r>
            <a:r>
              <a:rPr lang="cs-CZ" dirty="0" smtClean="0"/>
              <a:t> a los </a:t>
            </a:r>
            <a:r>
              <a:rPr lang="cs-CZ" dirty="0" err="1" smtClean="0"/>
              <a:t>puertos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importantes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 y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Mediterráneo</a:t>
            </a:r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&lt;http://commons.wikimedia.org/wiki/File:Localizaci%C3%B3n_de_Catalu%C3%B1a.svg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Localización de Cataluña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764704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El </a:t>
            </a:r>
            <a:r>
              <a:rPr lang="cs-CZ" dirty="0" err="1" smtClean="0">
                <a:solidFill>
                  <a:srgbClr val="FFFF00"/>
                </a:solidFill>
              </a:rPr>
              <a:t>Puerto</a:t>
            </a:r>
            <a:r>
              <a:rPr lang="cs-CZ" dirty="0" smtClean="0">
                <a:solidFill>
                  <a:srgbClr val="FFFF00"/>
                </a:solidFill>
              </a:rPr>
              <a:t> de </a:t>
            </a:r>
            <a:r>
              <a:rPr lang="cs-CZ" dirty="0" err="1" smtClean="0">
                <a:solidFill>
                  <a:srgbClr val="FFFF00"/>
                </a:solidFill>
              </a:rPr>
              <a:t>Tarragona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&lt;http://commons.wikimedia.org/wiki/File:Tarragona_station_overview.jpg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Barcelona</a:t>
            </a:r>
            <a:r>
              <a:rPr lang="cs-CZ" dirty="0" smtClean="0"/>
              <a:t> </a:t>
            </a:r>
          </a:p>
          <a:p>
            <a:r>
              <a:rPr lang="cs-CZ" dirty="0" smtClean="0"/>
              <a:t>Más </a:t>
            </a:r>
            <a:r>
              <a:rPr lang="cs-CZ" dirty="0" err="1" smtClean="0"/>
              <a:t>informaciones</a:t>
            </a:r>
            <a:r>
              <a:rPr lang="cs-CZ" dirty="0" smtClean="0"/>
              <a:t> </a:t>
            </a:r>
            <a:r>
              <a:rPr lang="cs-CZ" dirty="0" err="1" smtClean="0"/>
              <a:t>sobre</a:t>
            </a:r>
            <a:r>
              <a:rPr lang="cs-CZ" dirty="0" smtClean="0"/>
              <a:t> Barcelona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presentación</a:t>
            </a:r>
            <a:r>
              <a:rPr lang="cs-CZ" dirty="0" smtClean="0"/>
              <a:t> - Barcelona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9458" name="Picture 2" descr="http://upload.wikimedia.org/wikipedia/commons/thumb/f/f0/Tarragona_station_overview.jpg/300px-Tarragona_station_overview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08920"/>
            <a:ext cx="3600400" cy="2700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Valencia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6200" dirty="0" err="1" smtClean="0"/>
              <a:t>Capital</a:t>
            </a:r>
            <a:r>
              <a:rPr lang="cs-CZ" sz="6200" dirty="0" smtClean="0"/>
              <a:t> – </a:t>
            </a:r>
            <a:r>
              <a:rPr lang="cs-CZ" sz="6200" dirty="0" err="1" smtClean="0">
                <a:solidFill>
                  <a:srgbClr val="FF0000"/>
                </a:solidFill>
              </a:rPr>
              <a:t>Valencia</a:t>
            </a:r>
            <a:endParaRPr lang="cs-CZ" sz="6200" dirty="0" smtClean="0">
              <a:solidFill>
                <a:srgbClr val="FF0000"/>
              </a:solidFill>
            </a:endParaRPr>
          </a:p>
          <a:p>
            <a:r>
              <a:rPr lang="cs-CZ" sz="6200" dirty="0" err="1" smtClean="0"/>
              <a:t>Lenguas</a:t>
            </a:r>
            <a:r>
              <a:rPr lang="cs-CZ" sz="6200" dirty="0" smtClean="0"/>
              <a:t> </a:t>
            </a:r>
            <a:r>
              <a:rPr lang="cs-CZ" sz="6200" dirty="0" err="1" smtClean="0"/>
              <a:t>oficiales</a:t>
            </a:r>
            <a:r>
              <a:rPr lang="cs-CZ" sz="6200" dirty="0" smtClean="0"/>
              <a:t> – </a:t>
            </a:r>
            <a:r>
              <a:rPr lang="cs-CZ" sz="6200" dirty="0" err="1" smtClean="0"/>
              <a:t>el</a:t>
            </a:r>
            <a:r>
              <a:rPr lang="cs-CZ" sz="6200" dirty="0" smtClean="0"/>
              <a:t> </a:t>
            </a:r>
            <a:r>
              <a:rPr lang="cs-CZ" sz="6200" dirty="0" err="1" smtClean="0"/>
              <a:t>castellano</a:t>
            </a:r>
            <a:r>
              <a:rPr lang="cs-CZ" sz="6200" dirty="0" smtClean="0"/>
              <a:t> y </a:t>
            </a:r>
            <a:r>
              <a:rPr lang="cs-CZ" sz="6200" dirty="0" err="1" smtClean="0"/>
              <a:t>el</a:t>
            </a:r>
            <a:r>
              <a:rPr lang="cs-CZ" sz="6200" dirty="0" smtClean="0"/>
              <a:t> </a:t>
            </a:r>
            <a:r>
              <a:rPr lang="cs-CZ" sz="6200" dirty="0" err="1" smtClean="0"/>
              <a:t>valenciano</a:t>
            </a:r>
            <a:endParaRPr lang="cs-CZ" sz="6200" dirty="0" smtClean="0"/>
          </a:p>
          <a:p>
            <a:r>
              <a:rPr lang="cs-CZ" sz="6200" dirty="0" err="1" smtClean="0"/>
              <a:t>Conocida</a:t>
            </a:r>
            <a:r>
              <a:rPr lang="cs-CZ" sz="6200" dirty="0" smtClean="0"/>
              <a:t> </a:t>
            </a:r>
            <a:r>
              <a:rPr lang="cs-CZ" sz="6200" dirty="0" err="1" smtClean="0"/>
              <a:t>por</a:t>
            </a:r>
            <a:r>
              <a:rPr lang="cs-CZ" sz="6200" dirty="0" smtClean="0"/>
              <a:t> </a:t>
            </a:r>
            <a:r>
              <a:rPr lang="cs-CZ" sz="6200" dirty="0" err="1" smtClean="0"/>
              <a:t>sus</a:t>
            </a:r>
            <a:r>
              <a:rPr lang="cs-CZ" sz="6200" dirty="0" smtClean="0"/>
              <a:t> </a:t>
            </a:r>
            <a:r>
              <a:rPr lang="cs-CZ" sz="6200" dirty="0" err="1" smtClean="0"/>
              <a:t>naranjas</a:t>
            </a:r>
            <a:endParaRPr lang="cs-CZ" sz="6200" dirty="0" smtClean="0"/>
          </a:p>
          <a:p>
            <a:r>
              <a:rPr lang="cs-CZ" sz="6200" dirty="0" err="1" smtClean="0"/>
              <a:t>Otras</a:t>
            </a:r>
            <a:r>
              <a:rPr lang="cs-CZ" sz="6200" dirty="0" smtClean="0"/>
              <a:t> </a:t>
            </a:r>
            <a:r>
              <a:rPr lang="cs-CZ" sz="6200" dirty="0" err="1" smtClean="0"/>
              <a:t>plantas</a:t>
            </a:r>
            <a:r>
              <a:rPr lang="cs-CZ" sz="6200" dirty="0" smtClean="0"/>
              <a:t> </a:t>
            </a:r>
            <a:r>
              <a:rPr lang="cs-CZ" sz="6200" dirty="0" err="1" smtClean="0"/>
              <a:t>agrícolas</a:t>
            </a:r>
            <a:r>
              <a:rPr lang="cs-CZ" sz="6200" dirty="0" smtClean="0"/>
              <a:t> – </a:t>
            </a:r>
            <a:r>
              <a:rPr lang="cs-CZ" sz="6200" dirty="0" err="1" smtClean="0"/>
              <a:t>tomates</a:t>
            </a:r>
            <a:r>
              <a:rPr lang="cs-CZ" sz="6200" dirty="0" smtClean="0"/>
              <a:t>, </a:t>
            </a:r>
            <a:r>
              <a:rPr lang="cs-CZ" sz="6200" dirty="0" err="1" smtClean="0"/>
              <a:t>pimientos</a:t>
            </a:r>
            <a:r>
              <a:rPr lang="cs-CZ" sz="6200" dirty="0" smtClean="0"/>
              <a:t>, </a:t>
            </a:r>
            <a:r>
              <a:rPr lang="cs-CZ" sz="6200" dirty="0" err="1" smtClean="0"/>
              <a:t>melones</a:t>
            </a:r>
            <a:endParaRPr lang="cs-CZ" sz="6200" dirty="0" smtClean="0"/>
          </a:p>
          <a:p>
            <a:r>
              <a:rPr lang="cs-CZ" sz="6200" dirty="0" smtClean="0"/>
              <a:t>La </a:t>
            </a:r>
            <a:r>
              <a:rPr lang="cs-CZ" sz="6200" dirty="0" err="1" smtClean="0"/>
              <a:t>industria</a:t>
            </a:r>
            <a:r>
              <a:rPr lang="cs-CZ" sz="6200" dirty="0" smtClean="0"/>
              <a:t> – </a:t>
            </a:r>
            <a:r>
              <a:rPr lang="cs-CZ" sz="6200" dirty="0" err="1" smtClean="0"/>
              <a:t>el</a:t>
            </a:r>
            <a:r>
              <a:rPr lang="cs-CZ" sz="6200" dirty="0" smtClean="0"/>
              <a:t> </a:t>
            </a:r>
            <a:r>
              <a:rPr lang="cs-CZ" sz="6200" dirty="0" err="1" smtClean="0"/>
              <a:t>calzado</a:t>
            </a:r>
            <a:r>
              <a:rPr lang="cs-CZ" sz="6200" dirty="0" smtClean="0"/>
              <a:t>, la </a:t>
            </a:r>
            <a:r>
              <a:rPr lang="cs-CZ" sz="6200" dirty="0" err="1" smtClean="0"/>
              <a:t>automovilística</a:t>
            </a:r>
            <a:r>
              <a:rPr lang="cs-CZ" sz="6200" dirty="0" smtClean="0"/>
              <a:t>, </a:t>
            </a:r>
            <a:r>
              <a:rPr lang="cs-CZ" sz="6200" dirty="0" err="1" smtClean="0"/>
              <a:t>el</a:t>
            </a:r>
            <a:r>
              <a:rPr lang="cs-CZ" sz="6200" dirty="0" smtClean="0"/>
              <a:t> </a:t>
            </a:r>
            <a:r>
              <a:rPr lang="cs-CZ" sz="6200" dirty="0" err="1" smtClean="0"/>
              <a:t>turismo</a:t>
            </a:r>
            <a:endParaRPr lang="cs-CZ" sz="6200" dirty="0" smtClean="0"/>
          </a:p>
          <a:p>
            <a:pPr>
              <a:buNone/>
            </a:pPr>
            <a:endParaRPr lang="cs-CZ" sz="62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sz="2800" dirty="0" smtClean="0"/>
              <a:t>[</a:t>
            </a:r>
            <a:r>
              <a:rPr lang="en-US" sz="3100" dirty="0" smtClean="0"/>
              <a:t>cit. 2012-11-1</a:t>
            </a:r>
            <a:r>
              <a:rPr lang="cs-CZ" sz="3100" dirty="0" smtClean="0"/>
              <a:t>4</a:t>
            </a:r>
            <a:r>
              <a:rPr lang="en-US" sz="3100" dirty="0" smtClean="0"/>
              <a:t>] </a:t>
            </a:r>
            <a:r>
              <a:rPr lang="cs-CZ" sz="3100" dirty="0" smtClean="0"/>
              <a:t>Pod licencí </a:t>
            </a:r>
            <a:r>
              <a:rPr lang="cs-CZ" sz="3100" dirty="0" err="1" smtClean="0"/>
              <a:t>Creative</a:t>
            </a:r>
            <a:r>
              <a:rPr lang="cs-CZ" sz="3100" dirty="0" smtClean="0"/>
              <a:t> </a:t>
            </a:r>
            <a:r>
              <a:rPr lang="cs-CZ" sz="3100" dirty="0" err="1" smtClean="0"/>
              <a:t>Commons</a:t>
            </a:r>
            <a:r>
              <a:rPr lang="cs-CZ" sz="3100" dirty="0" smtClean="0"/>
              <a:t> na WWW:</a:t>
            </a:r>
          </a:p>
          <a:p>
            <a:pPr>
              <a:buNone/>
            </a:pPr>
            <a:r>
              <a:rPr lang="cs-CZ" sz="3100" dirty="0" smtClean="0">
                <a:hlinkClick r:id="rId2"/>
              </a:rPr>
              <a:t>&lt;http://upload.wikimedia.org/wikipedia/commons/f/f8/Benidom_uitzicht_vanaf_het_kruis.jpg</a:t>
            </a:r>
            <a:r>
              <a:rPr lang="cs-CZ" sz="3100" dirty="0" smtClean="0"/>
              <a:t>&gt;</a:t>
            </a:r>
          </a:p>
          <a:p>
            <a:pPr>
              <a:buNone/>
            </a:pPr>
            <a:r>
              <a:rPr lang="cs-CZ" sz="3100" dirty="0" smtClean="0">
                <a:hlinkClick r:id="rId3"/>
              </a:rPr>
              <a:t>&lt;http://commons.wikimedia.org/wiki/File:Localitzaci%C3%B3_del_Pa%C3%ADs_Valenci%C3%A0_respecte_a_Espanya.svg</a:t>
            </a:r>
            <a:r>
              <a:rPr lang="cs-CZ" sz="3100" dirty="0" smtClean="0"/>
              <a:t>&gt;</a:t>
            </a:r>
          </a:p>
          <a:p>
            <a:endParaRPr lang="cs-CZ" sz="31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algn="ctr"/>
            <a:r>
              <a:rPr lang="cs-CZ" sz="8000" dirty="0" err="1" smtClean="0">
                <a:solidFill>
                  <a:srgbClr val="FFFF00"/>
                </a:solidFill>
              </a:rPr>
              <a:t>Benidorm</a:t>
            </a:r>
            <a:endParaRPr lang="cs-CZ" sz="8000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r>
              <a:rPr lang="cs-CZ" sz="6200" dirty="0" err="1" smtClean="0"/>
              <a:t>Gracias</a:t>
            </a:r>
            <a:r>
              <a:rPr lang="cs-CZ" sz="6200" dirty="0" smtClean="0"/>
              <a:t> a </a:t>
            </a:r>
            <a:r>
              <a:rPr lang="cs-CZ" sz="6200" dirty="0" err="1" smtClean="0"/>
              <a:t>sus</a:t>
            </a:r>
            <a:r>
              <a:rPr lang="cs-CZ" sz="6200" dirty="0" smtClean="0"/>
              <a:t> </a:t>
            </a:r>
            <a:r>
              <a:rPr lang="cs-CZ" sz="6200" dirty="0" err="1" smtClean="0"/>
              <a:t>playas</a:t>
            </a:r>
            <a:r>
              <a:rPr lang="cs-CZ" sz="6200" dirty="0" smtClean="0"/>
              <a:t> </a:t>
            </a:r>
            <a:r>
              <a:rPr lang="cs-CZ" sz="6200" dirty="0" err="1" smtClean="0"/>
              <a:t>uno</a:t>
            </a:r>
            <a:r>
              <a:rPr lang="cs-CZ" sz="6200" dirty="0" smtClean="0"/>
              <a:t> de los </a:t>
            </a:r>
            <a:r>
              <a:rPr lang="cs-CZ" sz="6200" dirty="0" err="1" smtClean="0"/>
              <a:t>destinos</a:t>
            </a:r>
            <a:r>
              <a:rPr lang="cs-CZ" sz="6200" dirty="0" smtClean="0"/>
              <a:t> </a:t>
            </a:r>
            <a:r>
              <a:rPr lang="cs-CZ" sz="6200" dirty="0" err="1" smtClean="0"/>
              <a:t>turísticos</a:t>
            </a:r>
            <a:r>
              <a:rPr lang="cs-CZ" sz="6200" dirty="0" smtClean="0"/>
              <a:t> </a:t>
            </a:r>
            <a:r>
              <a:rPr lang="cs-CZ" sz="6200" dirty="0" err="1" smtClean="0"/>
              <a:t>más</a:t>
            </a:r>
            <a:r>
              <a:rPr lang="cs-CZ" sz="6200" dirty="0" smtClean="0"/>
              <a:t> </a:t>
            </a:r>
            <a:r>
              <a:rPr lang="cs-CZ" sz="6200" dirty="0" err="1" smtClean="0"/>
              <a:t>importantes</a:t>
            </a:r>
            <a:r>
              <a:rPr lang="cs-CZ" sz="6200" dirty="0" smtClean="0"/>
              <a:t> de </a:t>
            </a:r>
            <a:r>
              <a:rPr lang="cs-CZ" sz="6200" dirty="0" err="1" smtClean="0"/>
              <a:t>todo</a:t>
            </a:r>
            <a:r>
              <a:rPr lang="cs-CZ" sz="6200" dirty="0" smtClean="0"/>
              <a:t> </a:t>
            </a:r>
            <a:r>
              <a:rPr lang="cs-CZ" sz="6200" dirty="0" err="1" smtClean="0"/>
              <a:t>el</a:t>
            </a:r>
            <a:r>
              <a:rPr lang="cs-CZ" sz="6200" dirty="0" smtClean="0"/>
              <a:t> </a:t>
            </a:r>
            <a:r>
              <a:rPr lang="cs-CZ" sz="6200" dirty="0" err="1" smtClean="0"/>
              <a:t>Mediterráneo</a:t>
            </a:r>
            <a:endParaRPr lang="cs-CZ" sz="62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800" dirty="0" smtClean="0">
              <a:hlinkClick r:id="rId4"/>
            </a:endParaRPr>
          </a:p>
          <a:p>
            <a:endParaRPr lang="cs-CZ" sz="1800" dirty="0" smtClean="0">
              <a:hlinkClick r:id="rId4"/>
            </a:endParaRPr>
          </a:p>
          <a:p>
            <a:endParaRPr lang="cs-CZ" sz="1800" dirty="0" smtClean="0">
              <a:hlinkClick r:id="rId4"/>
            </a:endParaRPr>
          </a:p>
          <a:p>
            <a:endParaRPr lang="cs-CZ" sz="1800" dirty="0" smtClean="0">
              <a:hlinkClick r:id="rId4"/>
            </a:endParaRPr>
          </a:p>
          <a:p>
            <a:endParaRPr lang="cs-CZ" sz="1800" dirty="0" smtClean="0">
              <a:hlinkClick r:id="rId4"/>
            </a:endParaRPr>
          </a:p>
          <a:p>
            <a:endParaRPr lang="cs-CZ" sz="1800" dirty="0" smtClean="0">
              <a:hlinkClick r:id="rId4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>
              <a:hlinkClick r:id="rId5"/>
            </a:endParaRPr>
          </a:p>
          <a:p>
            <a:endParaRPr lang="cs-CZ" dirty="0" smtClean="0">
              <a:hlinkClick r:id="rId5"/>
            </a:endParaRPr>
          </a:p>
          <a:p>
            <a:endParaRPr lang="cs-CZ" dirty="0" smtClean="0">
              <a:hlinkClick r:id="rId5"/>
            </a:endParaRPr>
          </a:p>
          <a:p>
            <a:endParaRPr lang="cs-CZ" dirty="0" smtClean="0">
              <a:hlinkClick r:id="rId5"/>
            </a:endParaRPr>
          </a:p>
          <a:p>
            <a:endParaRPr lang="cs-CZ" dirty="0" smtClean="0">
              <a:hlinkClick r:id="rId5"/>
            </a:endParaRPr>
          </a:p>
          <a:p>
            <a:endParaRPr lang="cs-CZ" dirty="0" smtClean="0"/>
          </a:p>
          <a:p>
            <a:endParaRPr lang="cs-CZ" sz="2500" dirty="0" smtClean="0">
              <a:hlinkClick r:id="rId3"/>
            </a:endParaRPr>
          </a:p>
          <a:p>
            <a:endParaRPr lang="cs-CZ" sz="2500" dirty="0" smtClean="0">
              <a:hlinkClick r:id="rId3"/>
            </a:endParaRPr>
          </a:p>
          <a:p>
            <a:endParaRPr lang="cs-CZ" sz="2500" dirty="0" smtClean="0">
              <a:hlinkClick r:id="rId3"/>
            </a:endParaRPr>
          </a:p>
          <a:p>
            <a:endParaRPr lang="cs-CZ" sz="2500" dirty="0" smtClean="0">
              <a:hlinkClick r:id="rId3"/>
            </a:endParaRPr>
          </a:p>
          <a:p>
            <a:endParaRPr lang="cs-CZ" sz="2500" dirty="0" smtClean="0">
              <a:hlinkClick r:id="rId3"/>
            </a:endParaRPr>
          </a:p>
          <a:p>
            <a:endParaRPr lang="cs-CZ" sz="2500" dirty="0" smtClean="0">
              <a:hlinkClick r:id="rId3"/>
            </a:endParaRPr>
          </a:p>
          <a:p>
            <a:endParaRPr lang="cs-CZ" sz="2500" dirty="0" smtClean="0">
              <a:hlinkClick r:id="rId3"/>
            </a:endParaRP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1506" name="Picture 2" descr="Localització del País Valencià respecte a Espanya.sv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692696"/>
            <a:ext cx="1428750" cy="1076326"/>
          </a:xfrm>
          <a:prstGeom prst="rect">
            <a:avLst/>
          </a:prstGeom>
          <a:noFill/>
        </p:spPr>
      </p:pic>
      <p:pic>
        <p:nvPicPr>
          <p:cNvPr id="2052" name="Picture 4" descr="File:Benidorm uitzicht vanaf het kruis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24128" y="3645024"/>
            <a:ext cx="1990725" cy="28384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FF00"/>
                </a:solidFill>
              </a:rPr>
              <a:t>El </a:t>
            </a:r>
            <a:r>
              <a:rPr lang="cs-CZ" sz="4000" dirty="0" err="1" smtClean="0">
                <a:solidFill>
                  <a:srgbClr val="FFFF00"/>
                </a:solidFill>
              </a:rPr>
              <a:t>Palmeral</a:t>
            </a:r>
            <a:r>
              <a:rPr lang="cs-CZ" sz="4000" dirty="0" smtClean="0">
                <a:solidFill>
                  <a:srgbClr val="FFFF00"/>
                </a:solidFill>
              </a:rPr>
              <a:t> de </a:t>
            </a:r>
            <a:r>
              <a:rPr lang="cs-CZ" sz="4000" dirty="0" err="1" smtClean="0">
                <a:solidFill>
                  <a:srgbClr val="FFFF00"/>
                </a:solidFill>
              </a:rPr>
              <a:t>Elche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1900" dirty="0" err="1" smtClean="0"/>
              <a:t>Descrito</a:t>
            </a:r>
            <a:r>
              <a:rPr lang="cs-CZ" sz="1900" dirty="0" smtClean="0"/>
              <a:t> </a:t>
            </a:r>
            <a:r>
              <a:rPr lang="cs-CZ" sz="1900" dirty="0" err="1" smtClean="0"/>
              <a:t>en</a:t>
            </a:r>
            <a:r>
              <a:rPr lang="cs-CZ" sz="1900" dirty="0" smtClean="0"/>
              <a:t> </a:t>
            </a:r>
            <a:r>
              <a:rPr lang="cs-CZ" sz="1900" i="1" dirty="0" smtClean="0"/>
              <a:t>la Lista </a:t>
            </a:r>
            <a:r>
              <a:rPr lang="cs-CZ" sz="1900" i="1" dirty="0" err="1" smtClean="0"/>
              <a:t>del</a:t>
            </a:r>
            <a:r>
              <a:rPr lang="cs-CZ" sz="1900" i="1" dirty="0" smtClean="0"/>
              <a:t> </a:t>
            </a:r>
            <a:r>
              <a:rPr lang="cs-CZ" sz="1900" i="1" dirty="0" err="1" smtClean="0"/>
              <a:t>Patrimonio</a:t>
            </a:r>
            <a:r>
              <a:rPr lang="cs-CZ" sz="1900" i="1" dirty="0" smtClean="0"/>
              <a:t> de la </a:t>
            </a:r>
            <a:r>
              <a:rPr lang="cs-CZ" sz="1900" i="1" dirty="0" err="1" smtClean="0"/>
              <a:t>Humanidad</a:t>
            </a:r>
            <a:endParaRPr lang="cs-CZ" sz="1900" i="1" dirty="0" smtClean="0"/>
          </a:p>
          <a:p>
            <a:endParaRPr lang="cs-CZ" dirty="0" smtClean="0"/>
          </a:p>
          <a:p>
            <a:r>
              <a:rPr lang="es-ES" dirty="0" smtClean="0"/>
              <a:t>El palmeral es una gran extensión de </a:t>
            </a:r>
            <a:r>
              <a:rPr lang="cs-CZ" dirty="0" err="1" smtClean="0"/>
              <a:t>palmeras</a:t>
            </a:r>
            <a:r>
              <a:rPr lang="cs-CZ" dirty="0" smtClean="0"/>
              <a:t> </a:t>
            </a:r>
            <a:r>
              <a:rPr lang="es-ES" dirty="0" smtClean="0"/>
              <a:t>dentro del casco urbano de la ciudad. Es el palmeral más grande de</a:t>
            </a:r>
            <a:r>
              <a:rPr lang="cs-CZ" dirty="0" smtClean="0"/>
              <a:t> </a:t>
            </a:r>
            <a:r>
              <a:rPr lang="cs-CZ" dirty="0" err="1" smtClean="0"/>
              <a:t>Europa</a:t>
            </a:r>
            <a:r>
              <a:rPr lang="es-ES" dirty="0" smtClean="0"/>
              <a:t>, y en el mundo sólo le superan algunos palmerales árabes</a:t>
            </a: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>
              <a:hlinkClick r:id="rId2"/>
            </a:endParaRPr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000" dirty="0" smtClean="0"/>
              <a:t>[cit. 2012-11-1</a:t>
            </a:r>
            <a:r>
              <a:rPr lang="cs-CZ" sz="1000" dirty="0" smtClean="0"/>
              <a:t>4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&lt;http://commons.wikimedia.org/wiki/File:Arcoiris_en_el_Palmeral_de_Elche.jpg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2/22/Arcoiris_en_el_Palmeral_de_Elche.jpg/200px-Arcoiris_en_el_Palmeral_de_Elch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420888"/>
            <a:ext cx="4113246" cy="30849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Murcia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Capital</a:t>
            </a:r>
            <a:r>
              <a:rPr lang="cs-CZ" dirty="0" smtClean="0"/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Murcia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Mayor</a:t>
            </a:r>
            <a:r>
              <a:rPr lang="cs-CZ" dirty="0" smtClean="0"/>
              <a:t> </a:t>
            </a:r>
            <a:r>
              <a:rPr lang="cs-CZ" dirty="0" err="1" smtClean="0"/>
              <a:t>productora</a:t>
            </a:r>
            <a:r>
              <a:rPr lang="cs-CZ" dirty="0" smtClean="0"/>
              <a:t> de </a:t>
            </a:r>
            <a:r>
              <a:rPr lang="cs-CZ" dirty="0" err="1" smtClean="0"/>
              <a:t>frutas</a:t>
            </a:r>
            <a:r>
              <a:rPr lang="cs-CZ" dirty="0" smtClean="0"/>
              <a:t>, </a:t>
            </a:r>
            <a:r>
              <a:rPr lang="cs-CZ" dirty="0" err="1" smtClean="0"/>
              <a:t>verduras</a:t>
            </a:r>
            <a:r>
              <a:rPr lang="cs-CZ" dirty="0" smtClean="0"/>
              <a:t>, </a:t>
            </a:r>
            <a:r>
              <a:rPr lang="cs-CZ" dirty="0" err="1" smtClean="0"/>
              <a:t>flores</a:t>
            </a:r>
            <a:r>
              <a:rPr lang="cs-CZ" dirty="0" smtClean="0"/>
              <a:t>, </a:t>
            </a:r>
            <a:r>
              <a:rPr lang="cs-CZ" dirty="0" err="1" smtClean="0"/>
              <a:t>viñedos</a:t>
            </a:r>
            <a:r>
              <a:rPr lang="cs-CZ" dirty="0" smtClean="0"/>
              <a:t> </a:t>
            </a:r>
            <a:r>
              <a:rPr lang="cs-CZ" dirty="0" err="1" smtClean="0"/>
              <a:t>importantes</a:t>
            </a:r>
            <a:endParaRPr lang="cs-CZ" dirty="0" smtClean="0"/>
          </a:p>
          <a:p>
            <a:r>
              <a:rPr lang="cs-CZ" dirty="0" err="1" smtClean="0"/>
              <a:t>Importante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turístico</a:t>
            </a:r>
            <a:endParaRPr lang="cs-CZ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&lt;http://commons.wikimedia.org/wiki/File:Localizaci%C3%B3n_de_la_Regi%C3%B3n_de_Murcia.svg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El </a:t>
            </a:r>
            <a:r>
              <a:rPr lang="cs-CZ" dirty="0" err="1" smtClean="0">
                <a:solidFill>
                  <a:srgbClr val="FFFF00"/>
                </a:solidFill>
              </a:rPr>
              <a:t>Puerto</a:t>
            </a:r>
            <a:r>
              <a:rPr lang="cs-CZ" dirty="0" smtClean="0">
                <a:solidFill>
                  <a:srgbClr val="FFFF00"/>
                </a:solidFill>
              </a:rPr>
              <a:t> de </a:t>
            </a:r>
            <a:r>
              <a:rPr lang="cs-CZ" dirty="0" err="1" smtClean="0">
                <a:solidFill>
                  <a:srgbClr val="FFFF00"/>
                </a:solidFill>
              </a:rPr>
              <a:t>Cartagena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puerto</a:t>
            </a:r>
            <a:r>
              <a:rPr lang="cs-CZ" dirty="0" smtClean="0"/>
              <a:t> </a:t>
            </a:r>
            <a:r>
              <a:rPr lang="cs-CZ" dirty="0" err="1" smtClean="0"/>
              <a:t>comercial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importante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sz="1100" dirty="0" smtClean="0"/>
              <a:t>[cit. 2012-11-1</a:t>
            </a:r>
            <a:r>
              <a:rPr lang="cs-CZ" sz="1100" dirty="0" smtClean="0"/>
              <a:t>4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&lt;http://commons.wikimedia.org/wiki/File:El_puerto.jpg</a:t>
            </a:r>
            <a:r>
              <a:rPr lang="cs-CZ" sz="1100" dirty="0" smtClean="0"/>
              <a:t>&gt;</a:t>
            </a:r>
          </a:p>
          <a:p>
            <a:endParaRPr lang="cs-CZ" sz="11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4578" name="Picture 2" descr="http://upload.wikimedia.org/wikipedia/commons/thumb/2/20/El_puerto.jpg/220px-El_puert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284984"/>
            <a:ext cx="3024336" cy="2268253"/>
          </a:xfrm>
          <a:prstGeom prst="rect">
            <a:avLst/>
          </a:prstGeom>
          <a:noFill/>
        </p:spPr>
      </p:pic>
      <p:pic>
        <p:nvPicPr>
          <p:cNvPr id="24580" name="Picture 4" descr="Localización de la Región de Murcia.sv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692696"/>
            <a:ext cx="1428750" cy="10763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591</TotalTime>
  <Words>1628</Words>
  <Application>Microsoft Office PowerPoint</Application>
  <PresentationFormat>Předvádění na obrazovce (4:3)</PresentationFormat>
  <Paragraphs>560</Paragraphs>
  <Slides>26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Tok</vt:lpstr>
      <vt:lpstr>Comunidades autónomas –  el levante y el sur</vt:lpstr>
      <vt:lpstr>Comunidades autónomas – el levante y el sur</vt:lpstr>
      <vt:lpstr>El mapa de las comunidades autónomas</vt:lpstr>
      <vt:lpstr>El levante</vt:lpstr>
      <vt:lpstr>Cataluña</vt:lpstr>
      <vt:lpstr>Prezentace aplikace PowerPoint</vt:lpstr>
      <vt:lpstr>Valencia </vt:lpstr>
      <vt:lpstr>El Palmeral de Elche</vt:lpstr>
      <vt:lpstr>Murcia</vt:lpstr>
      <vt:lpstr>Las Islas Baleares</vt:lpstr>
      <vt:lpstr>Prezentace aplikace PowerPoint</vt:lpstr>
      <vt:lpstr>El sur</vt:lpstr>
      <vt:lpstr>Andalucía</vt:lpstr>
      <vt:lpstr>Prezentace aplikace PowerPoint</vt:lpstr>
      <vt:lpstr>Granada – La Alhambra</vt:lpstr>
      <vt:lpstr>Prezentace aplikace PowerPoint</vt:lpstr>
      <vt:lpstr>Prezentace aplikace PowerPoint</vt:lpstr>
      <vt:lpstr>Córdoba </vt:lpstr>
      <vt:lpstr>Prezentace aplikace PowerPoint</vt:lpstr>
      <vt:lpstr>Extremadura</vt:lpstr>
      <vt:lpstr>Prezentace aplikace PowerPoint</vt:lpstr>
      <vt:lpstr>Las Islas Canarias</vt:lpstr>
      <vt:lpstr>El Teide en Tenerife</vt:lpstr>
      <vt:lpstr>Ceuta</vt:lpstr>
      <vt:lpstr>Melilla </vt:lpstr>
      <vt:lpstr>Použité zdroje informací: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81</cp:revision>
  <dcterms:created xsi:type="dcterms:W3CDTF">2012-09-18T04:01:33Z</dcterms:created>
  <dcterms:modified xsi:type="dcterms:W3CDTF">2013-06-10T10:33:51Z</dcterms:modified>
</cp:coreProperties>
</file>