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>
      <p:cViewPr>
        <p:scale>
          <a:sx n="94" d="100"/>
          <a:sy n="94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LITERATURA ESPAÑOLA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925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 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	únor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404664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El </a:t>
            </a:r>
            <a:r>
              <a:rPr lang="cs-CZ" sz="4000" dirty="0" err="1" smtClean="0">
                <a:solidFill>
                  <a:srgbClr val="FF0000"/>
                </a:solidFill>
              </a:rPr>
              <a:t>ingenioso</a:t>
            </a:r>
            <a:r>
              <a:rPr lang="cs-CZ" sz="4000" dirty="0" smtClean="0">
                <a:solidFill>
                  <a:srgbClr val="FF0000"/>
                </a:solidFill>
              </a:rPr>
              <a:t> hidalgo Don Quijote de la </a:t>
            </a:r>
            <a:r>
              <a:rPr lang="cs-CZ" sz="4000" dirty="0" err="1" smtClean="0">
                <a:solidFill>
                  <a:srgbClr val="FF0000"/>
                </a:solidFill>
              </a:rPr>
              <a:t>Mancha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representante de la novela </a:t>
            </a:r>
            <a:r>
              <a:rPr lang="cs-CZ" dirty="0" err="1" smtClean="0"/>
              <a:t>caballeresca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¿De </a:t>
            </a:r>
            <a:r>
              <a:rPr lang="cs-CZ" dirty="0" err="1" smtClean="0">
                <a:solidFill>
                  <a:srgbClr val="FFC000"/>
                </a:solidFill>
              </a:rPr>
              <a:t>qué</a:t>
            </a:r>
            <a:r>
              <a:rPr lang="cs-CZ" dirty="0" smtClean="0">
                <a:solidFill>
                  <a:srgbClr val="FFC000"/>
                </a:solidFill>
              </a:rPr>
              <a:t> se trata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la novela?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llaman</a:t>
            </a:r>
            <a:r>
              <a:rPr lang="cs-CZ" dirty="0" smtClean="0">
                <a:solidFill>
                  <a:srgbClr val="FFC000"/>
                </a:solidFill>
              </a:rPr>
              <a:t> los </a:t>
            </a:r>
            <a:r>
              <a:rPr lang="cs-CZ" dirty="0" err="1" smtClean="0">
                <a:solidFill>
                  <a:srgbClr val="FFC000"/>
                </a:solidFill>
              </a:rPr>
              <a:t>protagonistas</a:t>
            </a:r>
            <a:r>
              <a:rPr lang="cs-CZ" dirty="0" smtClean="0">
                <a:solidFill>
                  <a:srgbClr val="FFC000"/>
                </a:solidFill>
              </a:rPr>
              <a:t> de la novela?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autor de la novela?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Miguel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Cervantes</a:t>
            </a:r>
            <a:r>
              <a:rPr lang="cs-CZ" dirty="0" smtClean="0">
                <a:solidFill>
                  <a:srgbClr val="FF0000"/>
                </a:solidFill>
              </a:rPr>
              <a:t> y </a:t>
            </a:r>
            <a:r>
              <a:rPr lang="cs-CZ" dirty="0" err="1" smtClean="0">
                <a:solidFill>
                  <a:srgbClr val="FF0000"/>
                </a:solidFill>
              </a:rPr>
              <a:t>Saavedra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autor de </a:t>
            </a:r>
            <a:r>
              <a:rPr lang="cs-CZ" i="1" dirty="0" smtClean="0"/>
              <a:t>El </a:t>
            </a:r>
            <a:r>
              <a:rPr lang="cs-CZ" i="1" dirty="0" err="1" smtClean="0"/>
              <a:t>ingenioso</a:t>
            </a:r>
            <a:r>
              <a:rPr lang="cs-CZ" i="1" dirty="0" smtClean="0"/>
              <a:t> hidalgo Don Quijote de la </a:t>
            </a:r>
            <a:r>
              <a:rPr lang="cs-CZ" i="1" dirty="0" err="1" smtClean="0"/>
              <a:t>Mancha</a:t>
            </a:r>
            <a:endParaRPr lang="cs-CZ" i="1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Qué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sabes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sobre</a:t>
            </a:r>
            <a:r>
              <a:rPr lang="cs-CZ" dirty="0" smtClean="0">
                <a:solidFill>
                  <a:srgbClr val="FFC000"/>
                </a:solidFill>
              </a:rPr>
              <a:t>  </a:t>
            </a:r>
            <a:r>
              <a:rPr lang="cs-CZ" dirty="0" err="1" smtClean="0">
                <a:solidFill>
                  <a:srgbClr val="FFC000"/>
                </a:solidFill>
              </a:rPr>
              <a:t>Cervantes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Escribió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solo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novelas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Teatro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del</a:t>
            </a:r>
            <a:r>
              <a:rPr lang="cs-CZ" dirty="0" smtClean="0">
                <a:solidFill>
                  <a:srgbClr val="FF0000"/>
                </a:solidFill>
              </a:rPr>
              <a:t> Siglo de </a:t>
            </a:r>
            <a:r>
              <a:rPr lang="cs-CZ" dirty="0" err="1" smtClean="0">
                <a:solidFill>
                  <a:srgbClr val="FF0000"/>
                </a:solidFill>
              </a:rPr>
              <a:t>Oro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Durante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Siglo de </a:t>
            </a:r>
            <a:r>
              <a:rPr lang="cs-CZ" dirty="0" err="1" smtClean="0"/>
              <a:t>Oro</a:t>
            </a:r>
            <a:r>
              <a:rPr lang="cs-CZ" dirty="0" smtClean="0"/>
              <a:t> se </a:t>
            </a:r>
            <a:r>
              <a:rPr lang="cs-CZ" dirty="0" err="1" smtClean="0"/>
              <a:t>produjeron</a:t>
            </a:r>
            <a:r>
              <a:rPr lang="cs-CZ" dirty="0" smtClean="0"/>
              <a:t> </a:t>
            </a:r>
            <a:r>
              <a:rPr lang="cs-CZ" dirty="0" err="1" smtClean="0"/>
              <a:t>muchas</a:t>
            </a:r>
            <a:r>
              <a:rPr lang="cs-CZ" dirty="0" smtClean="0"/>
              <a:t> </a:t>
            </a:r>
            <a:r>
              <a:rPr lang="cs-CZ" dirty="0" err="1" smtClean="0"/>
              <a:t>obras</a:t>
            </a:r>
            <a:r>
              <a:rPr lang="cs-CZ" dirty="0" smtClean="0"/>
              <a:t> </a:t>
            </a:r>
            <a:r>
              <a:rPr lang="cs-CZ" dirty="0" err="1" smtClean="0"/>
              <a:t>teatrales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página</a:t>
            </a:r>
            <a:r>
              <a:rPr lang="cs-CZ" dirty="0" smtClean="0"/>
              <a:t> </a:t>
            </a:r>
            <a:r>
              <a:rPr lang="cs-CZ" dirty="0" err="1" smtClean="0"/>
              <a:t>siguiente</a:t>
            </a:r>
            <a:r>
              <a:rPr lang="cs-CZ" dirty="0" smtClean="0"/>
              <a:t> </a:t>
            </a:r>
            <a:r>
              <a:rPr lang="cs-CZ" dirty="0" err="1" smtClean="0"/>
              <a:t>une</a:t>
            </a:r>
            <a:r>
              <a:rPr lang="cs-CZ" dirty="0" smtClean="0"/>
              <a:t> </a:t>
            </a:r>
            <a:r>
              <a:rPr lang="cs-CZ" dirty="0" err="1" smtClean="0"/>
              <a:t>obras</a:t>
            </a:r>
            <a:r>
              <a:rPr lang="cs-CZ" dirty="0" smtClean="0"/>
              <a:t> </a:t>
            </a:r>
            <a:r>
              <a:rPr lang="cs-CZ" dirty="0" err="1" smtClean="0"/>
              <a:t>teatrales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tres</a:t>
            </a:r>
            <a:r>
              <a:rPr lang="cs-CZ" dirty="0" smtClean="0"/>
              <a:t> </a:t>
            </a:r>
            <a:r>
              <a:rPr lang="cs-CZ" dirty="0" err="1" smtClean="0"/>
              <a:t>dramaturgos</a:t>
            </a:r>
            <a:r>
              <a:rPr lang="cs-CZ" dirty="0" smtClean="0"/>
              <a:t> </a:t>
            </a:r>
            <a:r>
              <a:rPr lang="cs-CZ" dirty="0" err="1" smtClean="0"/>
              <a:t>españoles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Lope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Vega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Pedro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Calderón</a:t>
            </a:r>
            <a:r>
              <a:rPr lang="cs-CZ" dirty="0" smtClean="0">
                <a:solidFill>
                  <a:srgbClr val="FFC000"/>
                </a:solidFill>
              </a:rPr>
              <a:t> de la </a:t>
            </a:r>
            <a:r>
              <a:rPr lang="cs-CZ" dirty="0" err="1" smtClean="0">
                <a:solidFill>
                  <a:srgbClr val="FFC000"/>
                </a:solidFill>
              </a:rPr>
              <a:t>Barca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Tirso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Molina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La vida es </a:t>
            </a:r>
            <a:r>
              <a:rPr lang="cs-CZ" dirty="0" err="1" smtClean="0"/>
              <a:t>sueño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burlador</a:t>
            </a:r>
            <a:r>
              <a:rPr lang="cs-CZ" dirty="0" smtClean="0"/>
              <a:t> de Sevilla</a:t>
            </a:r>
          </a:p>
          <a:p>
            <a:endParaRPr lang="cs-CZ" dirty="0" smtClean="0"/>
          </a:p>
          <a:p>
            <a:r>
              <a:rPr lang="cs-CZ" dirty="0" err="1" smtClean="0"/>
              <a:t>Fuenteovejuna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El siglo XIX: </a:t>
            </a:r>
            <a:r>
              <a:rPr lang="cs-CZ" sz="4000" dirty="0" err="1" smtClean="0">
                <a:solidFill>
                  <a:srgbClr val="FF0000"/>
                </a:solidFill>
              </a:rPr>
              <a:t>el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romanticismo</a:t>
            </a:r>
            <a:r>
              <a:rPr lang="cs-CZ" sz="4000" dirty="0" smtClean="0">
                <a:solidFill>
                  <a:srgbClr val="FF0000"/>
                </a:solidFill>
              </a:rPr>
              <a:t>, </a:t>
            </a:r>
            <a:r>
              <a:rPr lang="cs-CZ" sz="4000" dirty="0" err="1" smtClean="0">
                <a:solidFill>
                  <a:srgbClr val="FF0000"/>
                </a:solidFill>
              </a:rPr>
              <a:t>el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realismo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Cuáles</a:t>
            </a:r>
            <a:r>
              <a:rPr lang="cs-CZ" dirty="0" smtClean="0">
                <a:solidFill>
                  <a:srgbClr val="FFC000"/>
                </a:solidFill>
              </a:rPr>
              <a:t> son las </a:t>
            </a:r>
            <a:r>
              <a:rPr lang="cs-CZ" dirty="0" err="1" smtClean="0">
                <a:solidFill>
                  <a:srgbClr val="FFC000"/>
                </a:solidFill>
              </a:rPr>
              <a:t>características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romanticismo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Cuáles</a:t>
            </a:r>
            <a:r>
              <a:rPr lang="cs-CZ" dirty="0" smtClean="0">
                <a:solidFill>
                  <a:srgbClr val="FFC000"/>
                </a:solidFill>
              </a:rPr>
              <a:t> son las </a:t>
            </a:r>
            <a:r>
              <a:rPr lang="cs-CZ" dirty="0" err="1" smtClean="0">
                <a:solidFill>
                  <a:srgbClr val="FFC000"/>
                </a:solidFill>
              </a:rPr>
              <a:t>características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realismo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página</a:t>
            </a:r>
            <a:r>
              <a:rPr lang="cs-CZ" dirty="0" smtClean="0"/>
              <a:t> </a:t>
            </a:r>
            <a:r>
              <a:rPr lang="cs-CZ" dirty="0" err="1" smtClean="0"/>
              <a:t>siguiente</a:t>
            </a:r>
            <a:r>
              <a:rPr lang="cs-CZ" dirty="0" smtClean="0"/>
              <a:t> </a:t>
            </a:r>
            <a:r>
              <a:rPr lang="cs-CZ" dirty="0" err="1" smtClean="0"/>
              <a:t>une</a:t>
            </a:r>
            <a:r>
              <a:rPr lang="cs-CZ" dirty="0" smtClean="0"/>
              <a:t> los </a:t>
            </a:r>
            <a:r>
              <a:rPr lang="cs-CZ" dirty="0" err="1" smtClean="0"/>
              <a:t>escritores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las </a:t>
            </a:r>
            <a:r>
              <a:rPr lang="cs-CZ" dirty="0" err="1" smtClean="0"/>
              <a:t>corrientes</a:t>
            </a:r>
            <a:r>
              <a:rPr lang="cs-CZ" dirty="0" smtClean="0"/>
              <a:t> </a:t>
            </a:r>
            <a:r>
              <a:rPr lang="cs-CZ" dirty="0" err="1" smtClean="0"/>
              <a:t>literarias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Benito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Pérez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Galdos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Pedro</a:t>
            </a:r>
            <a:r>
              <a:rPr lang="cs-CZ" dirty="0" smtClean="0">
                <a:solidFill>
                  <a:srgbClr val="FFC000"/>
                </a:solidFill>
              </a:rPr>
              <a:t> Antonio de </a:t>
            </a:r>
            <a:r>
              <a:rPr lang="cs-CZ" dirty="0" err="1" smtClean="0">
                <a:solidFill>
                  <a:srgbClr val="FFC000"/>
                </a:solidFill>
              </a:rPr>
              <a:t>Alarcón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José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Zorrilla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Juan </a:t>
            </a:r>
            <a:r>
              <a:rPr lang="cs-CZ" dirty="0" err="1" smtClean="0">
                <a:solidFill>
                  <a:srgbClr val="FFC000"/>
                </a:solidFill>
              </a:rPr>
              <a:t>Valera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Vicente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Blasco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Ibáñez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romanticismo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realismo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/>
              <a:t>Ahora</a:t>
            </a:r>
            <a:r>
              <a:rPr lang="cs-CZ" sz="4000" dirty="0" smtClean="0"/>
              <a:t> </a:t>
            </a:r>
            <a:r>
              <a:rPr lang="cs-CZ" sz="4000" dirty="0" err="1" smtClean="0"/>
              <a:t>une</a:t>
            </a:r>
            <a:r>
              <a:rPr lang="cs-CZ" sz="4000" dirty="0" smtClean="0"/>
              <a:t> las </a:t>
            </a:r>
            <a:r>
              <a:rPr lang="cs-CZ" sz="4000" dirty="0" err="1" smtClean="0"/>
              <a:t>obras</a:t>
            </a:r>
            <a:r>
              <a:rPr lang="cs-CZ" sz="4000" dirty="0" smtClean="0"/>
              <a:t> </a:t>
            </a:r>
            <a:r>
              <a:rPr lang="cs-CZ" sz="4000" dirty="0" err="1" smtClean="0"/>
              <a:t>con</a:t>
            </a:r>
            <a:r>
              <a:rPr lang="cs-CZ" sz="4000" dirty="0" smtClean="0"/>
              <a:t> </a:t>
            </a:r>
            <a:r>
              <a:rPr lang="cs-CZ" sz="4000" dirty="0" err="1" smtClean="0"/>
              <a:t>sus</a:t>
            </a:r>
            <a:r>
              <a:rPr lang="cs-CZ" sz="4000" dirty="0" smtClean="0"/>
              <a:t> </a:t>
            </a:r>
            <a:r>
              <a:rPr lang="cs-CZ" sz="4000" dirty="0" err="1" smtClean="0"/>
              <a:t>autores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Benito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Pérez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Galdos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Pedro</a:t>
            </a:r>
            <a:r>
              <a:rPr lang="cs-CZ" dirty="0" smtClean="0">
                <a:solidFill>
                  <a:srgbClr val="FFC000"/>
                </a:solidFill>
              </a:rPr>
              <a:t> Antonio de </a:t>
            </a:r>
            <a:r>
              <a:rPr lang="cs-CZ" dirty="0" err="1" smtClean="0">
                <a:solidFill>
                  <a:srgbClr val="FFC000"/>
                </a:solidFill>
              </a:rPr>
              <a:t>Alarcón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José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Zorrilla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Juan </a:t>
            </a:r>
            <a:r>
              <a:rPr lang="cs-CZ" dirty="0" err="1" smtClean="0">
                <a:solidFill>
                  <a:srgbClr val="FFC000"/>
                </a:solidFill>
              </a:rPr>
              <a:t>Valera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Vicente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Blasco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Ibáñez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Don Juan </a:t>
            </a:r>
            <a:r>
              <a:rPr lang="cs-CZ" dirty="0" err="1" smtClean="0"/>
              <a:t>Tenorio</a:t>
            </a:r>
            <a:endParaRPr lang="cs-CZ" dirty="0" smtClean="0"/>
          </a:p>
          <a:p>
            <a:r>
              <a:rPr lang="cs-CZ" dirty="0" smtClean="0"/>
              <a:t>El sombrero de </a:t>
            </a:r>
            <a:r>
              <a:rPr lang="cs-CZ" dirty="0" err="1" smtClean="0"/>
              <a:t>tres</a:t>
            </a:r>
            <a:r>
              <a:rPr lang="cs-CZ" dirty="0" smtClean="0"/>
              <a:t> </a:t>
            </a:r>
            <a:r>
              <a:rPr lang="cs-CZ" dirty="0" err="1" smtClean="0"/>
              <a:t>picos</a:t>
            </a:r>
            <a:endParaRPr lang="cs-CZ" dirty="0" smtClean="0"/>
          </a:p>
          <a:p>
            <a:r>
              <a:rPr lang="cs-CZ" dirty="0" smtClean="0"/>
              <a:t>Pepita </a:t>
            </a:r>
            <a:r>
              <a:rPr lang="cs-CZ" dirty="0" err="1" smtClean="0"/>
              <a:t>Jiménez</a:t>
            </a:r>
            <a:endParaRPr lang="cs-CZ" dirty="0" smtClean="0"/>
          </a:p>
          <a:p>
            <a:r>
              <a:rPr lang="cs-CZ" dirty="0" err="1" smtClean="0"/>
              <a:t>Sangre</a:t>
            </a:r>
            <a:r>
              <a:rPr lang="cs-CZ" dirty="0" smtClean="0"/>
              <a:t> y </a:t>
            </a:r>
            <a:r>
              <a:rPr lang="cs-CZ" dirty="0" err="1" smtClean="0"/>
              <a:t>arena</a:t>
            </a:r>
            <a:endParaRPr lang="cs-CZ" dirty="0" smtClean="0"/>
          </a:p>
          <a:p>
            <a:r>
              <a:rPr lang="cs-CZ" dirty="0" err="1" smtClean="0"/>
              <a:t>Doña</a:t>
            </a:r>
            <a:r>
              <a:rPr lang="cs-CZ" dirty="0" smtClean="0"/>
              <a:t> </a:t>
            </a:r>
            <a:r>
              <a:rPr lang="cs-CZ" dirty="0" err="1" smtClean="0"/>
              <a:t>Perfecta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siglo XX: </a:t>
            </a:r>
            <a:r>
              <a:rPr lang="cs-CZ" dirty="0" err="1" smtClean="0">
                <a:solidFill>
                  <a:srgbClr val="FF0000"/>
                </a:solidFill>
              </a:rPr>
              <a:t>el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modernismo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</a:t>
            </a:r>
            <a:r>
              <a:rPr lang="cs-CZ" dirty="0" smtClean="0">
                <a:solidFill>
                  <a:srgbClr val="FFC000"/>
                </a:solidFill>
              </a:rPr>
              <a:t> la </a:t>
            </a:r>
            <a:r>
              <a:rPr lang="cs-CZ" dirty="0" err="1" smtClean="0">
                <a:solidFill>
                  <a:srgbClr val="FFC000"/>
                </a:solidFill>
              </a:rPr>
              <a:t>corriente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siglo XX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la </a:t>
            </a:r>
            <a:r>
              <a:rPr lang="cs-CZ" dirty="0" err="1" smtClean="0">
                <a:solidFill>
                  <a:srgbClr val="FFC000"/>
                </a:solidFill>
              </a:rPr>
              <a:t>que</a:t>
            </a:r>
            <a:r>
              <a:rPr lang="cs-CZ" dirty="0" smtClean="0">
                <a:solidFill>
                  <a:srgbClr val="FFC000"/>
                </a:solidFill>
              </a:rPr>
              <a:t> los </a:t>
            </a:r>
            <a:r>
              <a:rPr lang="cs-CZ" dirty="0" err="1" smtClean="0">
                <a:solidFill>
                  <a:srgbClr val="FFC000"/>
                </a:solidFill>
              </a:rPr>
              <a:t>autores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buscan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un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mundo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bello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usan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muchas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metáforas</a:t>
            </a:r>
            <a:r>
              <a:rPr lang="cs-CZ" dirty="0" smtClean="0">
                <a:solidFill>
                  <a:srgbClr val="FFC000"/>
                </a:solidFill>
              </a:rPr>
              <a:t> y </a:t>
            </a:r>
            <a:r>
              <a:rPr lang="cs-CZ" dirty="0" err="1" smtClean="0">
                <a:solidFill>
                  <a:srgbClr val="FFC000"/>
                </a:solidFill>
              </a:rPr>
              <a:t>alegorías</a:t>
            </a:r>
            <a:r>
              <a:rPr lang="cs-CZ" dirty="0" smtClean="0">
                <a:solidFill>
                  <a:srgbClr val="FFC000"/>
                </a:solidFill>
              </a:rPr>
              <a:t> y </a:t>
            </a:r>
            <a:r>
              <a:rPr lang="cs-CZ" dirty="0" err="1" smtClean="0">
                <a:solidFill>
                  <a:srgbClr val="FFC000"/>
                </a:solidFill>
              </a:rPr>
              <a:t>describen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con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belleza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paisaje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castellano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pPr>
              <a:buNone/>
            </a:pP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Generación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del</a:t>
            </a:r>
            <a:r>
              <a:rPr lang="cs-CZ" dirty="0" smtClean="0">
                <a:solidFill>
                  <a:srgbClr val="FF0000"/>
                </a:solidFill>
              </a:rPr>
              <a:t> 98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Cuáles</a:t>
            </a:r>
            <a:r>
              <a:rPr lang="cs-CZ" dirty="0" smtClean="0">
                <a:solidFill>
                  <a:srgbClr val="FFC000"/>
                </a:solidFill>
              </a:rPr>
              <a:t> son los </a:t>
            </a:r>
            <a:r>
              <a:rPr lang="cs-CZ" dirty="0" err="1" smtClean="0">
                <a:solidFill>
                  <a:srgbClr val="FFC000"/>
                </a:solidFill>
              </a:rPr>
              <a:t>apellidos</a:t>
            </a:r>
            <a:r>
              <a:rPr lang="cs-CZ" dirty="0" smtClean="0">
                <a:solidFill>
                  <a:srgbClr val="FFC000"/>
                </a:solidFill>
              </a:rPr>
              <a:t> de los </a:t>
            </a:r>
            <a:r>
              <a:rPr lang="cs-CZ" dirty="0" err="1" smtClean="0">
                <a:solidFill>
                  <a:srgbClr val="FFC000"/>
                </a:solidFill>
              </a:rPr>
              <a:t>representantes</a:t>
            </a:r>
            <a:r>
              <a:rPr lang="cs-CZ" dirty="0" smtClean="0">
                <a:solidFill>
                  <a:srgbClr val="FFC000"/>
                </a:solidFill>
              </a:rPr>
              <a:t> de la </a:t>
            </a:r>
            <a:r>
              <a:rPr lang="cs-CZ" dirty="0" err="1" smtClean="0">
                <a:solidFill>
                  <a:srgbClr val="FFC000"/>
                </a:solidFill>
              </a:rPr>
              <a:t>Generación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98?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Pío</a:t>
            </a:r>
            <a:r>
              <a:rPr lang="cs-CZ" dirty="0" smtClean="0"/>
              <a:t> 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Miguel</a:t>
            </a:r>
            <a:r>
              <a:rPr lang="cs-CZ" dirty="0" smtClean="0"/>
              <a:t> de …………………….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Juan </a:t>
            </a:r>
            <a:r>
              <a:rPr lang="cs-CZ" dirty="0" err="1" smtClean="0"/>
              <a:t>Ramón</a:t>
            </a:r>
            <a:r>
              <a:rPr lang="cs-CZ" dirty="0" smtClean="0"/>
              <a:t> 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Antonio ………………… y </a:t>
            </a:r>
            <a:r>
              <a:rPr lang="cs-CZ" dirty="0" err="1" smtClean="0"/>
              <a:t>Ruiz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/>
              <a:t>Ahora</a:t>
            </a:r>
            <a:r>
              <a:rPr lang="cs-CZ" sz="4000" dirty="0" smtClean="0"/>
              <a:t> </a:t>
            </a:r>
            <a:r>
              <a:rPr lang="cs-CZ" sz="4000" dirty="0" err="1" smtClean="0"/>
              <a:t>une</a:t>
            </a:r>
            <a:r>
              <a:rPr lang="cs-CZ" sz="4000" dirty="0" smtClean="0"/>
              <a:t> las </a:t>
            </a:r>
            <a:r>
              <a:rPr lang="cs-CZ" sz="4000" dirty="0" err="1" smtClean="0"/>
              <a:t>obras</a:t>
            </a:r>
            <a:r>
              <a:rPr lang="cs-CZ" sz="4000" dirty="0" smtClean="0"/>
              <a:t> </a:t>
            </a:r>
            <a:r>
              <a:rPr lang="cs-CZ" sz="4000" dirty="0" err="1" smtClean="0"/>
              <a:t>con</a:t>
            </a:r>
            <a:r>
              <a:rPr lang="cs-CZ" sz="4000" dirty="0" smtClean="0"/>
              <a:t> </a:t>
            </a:r>
            <a:r>
              <a:rPr lang="cs-CZ" sz="4000" dirty="0" err="1" smtClean="0"/>
              <a:t>sus</a:t>
            </a:r>
            <a:r>
              <a:rPr lang="cs-CZ" sz="4000" dirty="0" smtClean="0"/>
              <a:t> </a:t>
            </a:r>
            <a:r>
              <a:rPr lang="cs-CZ" sz="4000" dirty="0" err="1" smtClean="0"/>
              <a:t>autores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Pío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Baroja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Azorín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Antonio </a:t>
            </a:r>
            <a:r>
              <a:rPr lang="cs-CZ" dirty="0" err="1" smtClean="0">
                <a:solidFill>
                  <a:srgbClr val="FFC000"/>
                </a:solidFill>
              </a:rPr>
              <a:t>Machado</a:t>
            </a:r>
            <a:r>
              <a:rPr lang="cs-CZ" dirty="0" smtClean="0">
                <a:solidFill>
                  <a:srgbClr val="FFC000"/>
                </a:solidFill>
              </a:rPr>
              <a:t> y </a:t>
            </a:r>
            <a:r>
              <a:rPr lang="cs-CZ" dirty="0" err="1" smtClean="0">
                <a:solidFill>
                  <a:srgbClr val="FFC000"/>
                </a:solidFill>
              </a:rPr>
              <a:t>Ruiz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Miguel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Unamuno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Juan </a:t>
            </a:r>
            <a:r>
              <a:rPr lang="cs-CZ" dirty="0" err="1" smtClean="0">
                <a:solidFill>
                  <a:srgbClr val="FFC000"/>
                </a:solidFill>
              </a:rPr>
              <a:t>Ramón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Jiménez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Abel </a:t>
            </a:r>
            <a:r>
              <a:rPr lang="cs-CZ" dirty="0" err="1" smtClean="0"/>
              <a:t>Sánchez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árbol</a:t>
            </a:r>
            <a:r>
              <a:rPr lang="cs-CZ" dirty="0" smtClean="0"/>
              <a:t> de </a:t>
            </a:r>
            <a:r>
              <a:rPr lang="cs-CZ" dirty="0" err="1" smtClean="0"/>
              <a:t>ciencia</a:t>
            </a:r>
            <a:endParaRPr lang="cs-CZ" dirty="0" smtClean="0"/>
          </a:p>
          <a:p>
            <a:r>
              <a:rPr lang="cs-CZ" dirty="0" err="1" smtClean="0"/>
              <a:t>Soledades</a:t>
            </a:r>
            <a:endParaRPr lang="cs-CZ" dirty="0" smtClean="0"/>
          </a:p>
          <a:p>
            <a:r>
              <a:rPr lang="cs-CZ" dirty="0" smtClean="0"/>
              <a:t>Don Juan</a:t>
            </a:r>
          </a:p>
          <a:p>
            <a:r>
              <a:rPr lang="cs-CZ" dirty="0" err="1" smtClean="0"/>
              <a:t>Platero</a:t>
            </a:r>
            <a:r>
              <a:rPr lang="cs-CZ" dirty="0" smtClean="0"/>
              <a:t> y </a:t>
            </a:r>
            <a:r>
              <a:rPr lang="cs-CZ" dirty="0" err="1" smtClean="0"/>
              <a:t>yo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???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</a:t>
            </a:r>
            <a:r>
              <a:rPr lang="cs-CZ" dirty="0" smtClean="0">
                <a:solidFill>
                  <a:srgbClr val="FFC000"/>
                </a:solidFill>
              </a:rPr>
              <a:t> la  </a:t>
            </a:r>
            <a:r>
              <a:rPr lang="cs-CZ" dirty="0" err="1" smtClean="0">
                <a:solidFill>
                  <a:srgbClr val="FFC000"/>
                </a:solidFill>
              </a:rPr>
              <a:t>primera</a:t>
            </a:r>
            <a:r>
              <a:rPr lang="cs-CZ" dirty="0" smtClean="0">
                <a:solidFill>
                  <a:srgbClr val="FFC000"/>
                </a:solidFill>
              </a:rPr>
              <a:t> obra </a:t>
            </a:r>
            <a:r>
              <a:rPr lang="cs-CZ" dirty="0" err="1" smtClean="0">
                <a:solidFill>
                  <a:srgbClr val="FFC000"/>
                </a:solidFill>
              </a:rPr>
              <a:t>escrita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la </a:t>
            </a:r>
            <a:r>
              <a:rPr lang="cs-CZ" dirty="0" err="1" smtClean="0">
                <a:solidFill>
                  <a:srgbClr val="FFC000"/>
                </a:solidFill>
              </a:rPr>
              <a:t>lengua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castellana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La Celestina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Lazarillo</a:t>
            </a:r>
            <a:r>
              <a:rPr lang="cs-CZ" dirty="0" smtClean="0"/>
              <a:t> de </a:t>
            </a:r>
            <a:r>
              <a:rPr lang="cs-CZ" dirty="0" err="1" smtClean="0"/>
              <a:t>Tormes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El </a:t>
            </a:r>
            <a:r>
              <a:rPr lang="cs-CZ" dirty="0" err="1" smtClean="0"/>
              <a:t>Cantar</a:t>
            </a:r>
            <a:r>
              <a:rPr lang="cs-CZ" dirty="0" smtClean="0"/>
              <a:t> de </a:t>
            </a:r>
            <a:r>
              <a:rPr lang="cs-CZ" dirty="0" err="1" smtClean="0"/>
              <a:t>Mio</a:t>
            </a:r>
            <a:r>
              <a:rPr lang="cs-CZ" dirty="0" smtClean="0"/>
              <a:t> </a:t>
            </a:r>
            <a:r>
              <a:rPr lang="cs-CZ" dirty="0" err="1" smtClean="0"/>
              <a:t>Cid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???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Qué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escritor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fue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fusilado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por</a:t>
            </a:r>
            <a:r>
              <a:rPr lang="cs-CZ" dirty="0" smtClean="0">
                <a:solidFill>
                  <a:srgbClr val="FFC000"/>
                </a:solidFill>
              </a:rPr>
              <a:t> los </a:t>
            </a:r>
            <a:r>
              <a:rPr lang="cs-CZ" dirty="0" err="1" smtClean="0">
                <a:solidFill>
                  <a:srgbClr val="FFC000"/>
                </a:solidFill>
              </a:rPr>
              <a:t>franquistas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durante</a:t>
            </a:r>
            <a:r>
              <a:rPr lang="cs-CZ" dirty="0" smtClean="0">
                <a:solidFill>
                  <a:srgbClr val="FFC000"/>
                </a:solidFill>
              </a:rPr>
              <a:t> la </a:t>
            </a:r>
            <a:r>
              <a:rPr lang="cs-CZ" dirty="0" err="1" smtClean="0">
                <a:solidFill>
                  <a:srgbClr val="FFC000"/>
                </a:solidFill>
              </a:rPr>
              <a:t>Guerra</a:t>
            </a:r>
            <a:r>
              <a:rPr lang="cs-CZ" dirty="0" smtClean="0">
                <a:solidFill>
                  <a:srgbClr val="FFC000"/>
                </a:solidFill>
              </a:rPr>
              <a:t> Civil?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</a:t>
            </a:r>
            <a:r>
              <a:rPr lang="cs-CZ" dirty="0" smtClean="0">
                <a:solidFill>
                  <a:srgbClr val="FFC000"/>
                </a:solidFill>
              </a:rPr>
              <a:t> la </a:t>
            </a:r>
            <a:r>
              <a:rPr lang="cs-CZ" dirty="0" err="1" smtClean="0">
                <a:solidFill>
                  <a:srgbClr val="FFC000"/>
                </a:solidFill>
              </a:rPr>
              <a:t>sociedad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teatral</a:t>
            </a:r>
            <a:r>
              <a:rPr lang="cs-CZ" dirty="0" smtClean="0">
                <a:solidFill>
                  <a:srgbClr val="FFC000"/>
                </a:solidFill>
              </a:rPr>
              <a:t> la </a:t>
            </a:r>
            <a:r>
              <a:rPr lang="cs-CZ" dirty="0" err="1" smtClean="0">
                <a:solidFill>
                  <a:srgbClr val="FFC000"/>
                </a:solidFill>
              </a:rPr>
              <a:t>que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fundó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Federico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García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Lorca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Qué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acuerdas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su</a:t>
            </a:r>
            <a:r>
              <a:rPr lang="cs-CZ" dirty="0" smtClean="0">
                <a:solidFill>
                  <a:srgbClr val="FFC000"/>
                </a:solidFill>
              </a:rPr>
              <a:t> vida?</a:t>
            </a:r>
          </a:p>
          <a:p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página</a:t>
            </a:r>
            <a:r>
              <a:rPr lang="cs-CZ" dirty="0" smtClean="0"/>
              <a:t> </a:t>
            </a:r>
            <a:r>
              <a:rPr lang="cs-CZ" dirty="0" err="1" smtClean="0"/>
              <a:t>siguiente</a:t>
            </a:r>
            <a:r>
              <a:rPr lang="cs-CZ" dirty="0" smtClean="0"/>
              <a:t> </a:t>
            </a:r>
            <a:r>
              <a:rPr lang="cs-CZ" dirty="0" err="1" smtClean="0"/>
              <a:t>decide</a:t>
            </a:r>
            <a:r>
              <a:rPr lang="cs-CZ" dirty="0" smtClean="0"/>
              <a:t> si las </a:t>
            </a:r>
            <a:r>
              <a:rPr lang="cs-CZ" dirty="0" err="1" smtClean="0"/>
              <a:t>obras</a:t>
            </a:r>
            <a:r>
              <a:rPr lang="cs-CZ" dirty="0" smtClean="0"/>
              <a:t> </a:t>
            </a:r>
            <a:r>
              <a:rPr lang="cs-CZ" dirty="0" err="1" smtClean="0"/>
              <a:t>pertenecen</a:t>
            </a:r>
            <a:r>
              <a:rPr lang="cs-CZ" dirty="0" smtClean="0"/>
              <a:t> a la obra </a:t>
            </a:r>
            <a:r>
              <a:rPr lang="cs-CZ" dirty="0" err="1" smtClean="0"/>
              <a:t>poética</a:t>
            </a:r>
            <a:r>
              <a:rPr lang="cs-CZ" dirty="0" smtClean="0"/>
              <a:t> o a la obra </a:t>
            </a:r>
            <a:r>
              <a:rPr lang="cs-CZ" dirty="0" err="1" smtClean="0"/>
              <a:t>dramática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Romancero gitano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Bodas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Sangre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casa</a:t>
            </a:r>
            <a:r>
              <a:rPr lang="cs-CZ" dirty="0" smtClean="0">
                <a:solidFill>
                  <a:srgbClr val="FFC000"/>
                </a:solidFill>
              </a:rPr>
              <a:t> de Bernarda Alba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Poeta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Nueva</a:t>
            </a:r>
            <a:r>
              <a:rPr lang="cs-CZ" dirty="0" smtClean="0">
                <a:solidFill>
                  <a:srgbClr val="FFC000"/>
                </a:solidFill>
              </a:rPr>
              <a:t> York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Yerma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La obra </a:t>
            </a:r>
            <a:r>
              <a:rPr lang="cs-CZ" dirty="0" err="1" smtClean="0"/>
              <a:t>poética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La obra </a:t>
            </a:r>
            <a:r>
              <a:rPr lang="cs-CZ" dirty="0" err="1" smtClean="0"/>
              <a:t>dramática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???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escritor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siguiente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ayudará</a:t>
            </a:r>
            <a:r>
              <a:rPr lang="cs-CZ" dirty="0" smtClean="0"/>
              <a:t> la </a:t>
            </a:r>
            <a:r>
              <a:rPr lang="cs-CZ" dirty="0" err="1" smtClean="0"/>
              <a:t>información</a:t>
            </a:r>
            <a:r>
              <a:rPr lang="cs-CZ" dirty="0" smtClean="0"/>
              <a:t> </a:t>
            </a:r>
            <a:r>
              <a:rPr lang="cs-CZ" dirty="0" err="1" smtClean="0"/>
              <a:t>siguiente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err="1" smtClean="0"/>
              <a:t>Obtuvo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Premio</a:t>
            </a:r>
            <a:r>
              <a:rPr lang="cs-CZ" dirty="0" smtClean="0"/>
              <a:t> Nobel de Literatura </a:t>
            </a:r>
            <a:r>
              <a:rPr lang="cs-CZ" dirty="0" err="1" smtClean="0"/>
              <a:t>en</a:t>
            </a:r>
            <a:r>
              <a:rPr lang="cs-CZ" dirty="0" smtClean="0"/>
              <a:t> 1989</a:t>
            </a:r>
          </a:p>
          <a:p>
            <a:r>
              <a:rPr lang="cs-CZ" dirty="0" smtClean="0"/>
              <a:t>Es </a:t>
            </a:r>
            <a:r>
              <a:rPr lang="cs-CZ" dirty="0" err="1" smtClean="0"/>
              <a:t>el</a:t>
            </a:r>
            <a:r>
              <a:rPr lang="cs-CZ" dirty="0" smtClean="0"/>
              <a:t> autor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estilo</a:t>
            </a:r>
            <a:r>
              <a:rPr lang="cs-CZ" dirty="0" smtClean="0"/>
              <a:t> „</a:t>
            </a:r>
            <a:r>
              <a:rPr lang="cs-CZ" dirty="0" err="1" smtClean="0"/>
              <a:t>tremendismo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Escribió</a:t>
            </a:r>
            <a:r>
              <a:rPr lang="cs-CZ" dirty="0" smtClean="0"/>
              <a:t> </a:t>
            </a:r>
            <a:r>
              <a:rPr lang="cs-CZ" i="1" dirty="0" smtClean="0"/>
              <a:t>La </a:t>
            </a:r>
            <a:r>
              <a:rPr lang="cs-CZ" i="1" dirty="0" err="1" smtClean="0"/>
              <a:t>familia</a:t>
            </a:r>
            <a:r>
              <a:rPr lang="cs-CZ" i="1" dirty="0" smtClean="0"/>
              <a:t> de </a:t>
            </a:r>
            <a:r>
              <a:rPr lang="cs-CZ" i="1" dirty="0" err="1" smtClean="0"/>
              <a:t>Pascual</a:t>
            </a:r>
            <a:r>
              <a:rPr lang="cs-CZ" i="1" dirty="0" smtClean="0"/>
              <a:t> </a:t>
            </a:r>
            <a:r>
              <a:rPr lang="cs-CZ" i="1" dirty="0" err="1" smtClean="0"/>
              <a:t>Duarte</a:t>
            </a:r>
            <a:r>
              <a:rPr lang="cs-CZ" i="1" dirty="0" smtClean="0"/>
              <a:t> </a:t>
            </a:r>
            <a:r>
              <a:rPr lang="cs-CZ" dirty="0" smtClean="0"/>
              <a:t>y </a:t>
            </a:r>
            <a:r>
              <a:rPr lang="cs-CZ" i="1" dirty="0" smtClean="0"/>
              <a:t>La </a:t>
            </a:r>
            <a:r>
              <a:rPr lang="cs-CZ" i="1" dirty="0" err="1" smtClean="0"/>
              <a:t>colmena</a:t>
            </a:r>
            <a:endParaRPr lang="cs-CZ" i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Y </a:t>
            </a:r>
            <a:r>
              <a:rPr lang="cs-CZ" dirty="0" err="1" smtClean="0">
                <a:solidFill>
                  <a:srgbClr val="FFC000"/>
                </a:solidFill>
              </a:rPr>
              <a:t>ahora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después</a:t>
            </a:r>
            <a:r>
              <a:rPr lang="cs-CZ" dirty="0" smtClean="0">
                <a:solidFill>
                  <a:srgbClr val="FFC000"/>
                </a:solidFill>
              </a:rPr>
              <a:t> de la </a:t>
            </a:r>
            <a:r>
              <a:rPr lang="cs-CZ" dirty="0" err="1" smtClean="0">
                <a:solidFill>
                  <a:srgbClr val="FFC000"/>
                </a:solidFill>
              </a:rPr>
              <a:t>revisión</a:t>
            </a:r>
            <a:r>
              <a:rPr lang="cs-CZ" dirty="0" smtClean="0">
                <a:solidFill>
                  <a:srgbClr val="FFC000"/>
                </a:solidFill>
              </a:rPr>
              <a:t> de la literatura </a:t>
            </a:r>
            <a:r>
              <a:rPr lang="cs-CZ" dirty="0" err="1" smtClean="0">
                <a:solidFill>
                  <a:srgbClr val="FFC000"/>
                </a:solidFill>
              </a:rPr>
              <a:t>española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resume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tus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conocimientos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los </a:t>
            </a:r>
            <a:r>
              <a:rPr lang="cs-CZ" dirty="0" err="1" smtClean="0">
                <a:solidFill>
                  <a:srgbClr val="FFC000"/>
                </a:solidFill>
              </a:rPr>
              <a:t>ejercicios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siguientes</a:t>
            </a:r>
            <a:r>
              <a:rPr lang="cs-CZ" dirty="0" smtClean="0">
                <a:solidFill>
                  <a:srgbClr val="FFC000"/>
                </a:solidFill>
              </a:rPr>
              <a:t>: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Ordena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cronológicamente</a:t>
            </a:r>
            <a:r>
              <a:rPr lang="cs-CZ" sz="4000" dirty="0" smtClean="0">
                <a:solidFill>
                  <a:srgbClr val="FFC000"/>
                </a:solidFill>
              </a:rPr>
              <a:t> las </a:t>
            </a:r>
            <a:r>
              <a:rPr lang="cs-CZ" sz="4000" dirty="0" err="1" smtClean="0">
                <a:solidFill>
                  <a:srgbClr val="FFC000"/>
                </a:solidFill>
              </a:rPr>
              <a:t>épocas</a:t>
            </a:r>
            <a:r>
              <a:rPr lang="cs-CZ" sz="4000" dirty="0" smtClean="0">
                <a:solidFill>
                  <a:srgbClr val="FFC000"/>
                </a:solidFill>
              </a:rPr>
              <a:t> de la </a:t>
            </a:r>
            <a:r>
              <a:rPr lang="cs-CZ" sz="4000" dirty="0" err="1" smtClean="0">
                <a:solidFill>
                  <a:srgbClr val="FFC000"/>
                </a:solidFill>
              </a:rPr>
              <a:t>arquitectura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española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……………………….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……………………….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……………………….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modernismo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Siglo de </a:t>
            </a:r>
            <a:r>
              <a:rPr lang="cs-CZ" dirty="0" err="1" smtClean="0">
                <a:solidFill>
                  <a:srgbClr val="FFC000"/>
                </a:solidFill>
              </a:rPr>
              <a:t>Oro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Cantar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Mio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Cid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realismo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Fernando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Rojas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romanticismo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Une</a:t>
            </a:r>
            <a:r>
              <a:rPr lang="cs-CZ" sz="4000" dirty="0" smtClean="0">
                <a:solidFill>
                  <a:srgbClr val="FFC000"/>
                </a:solidFill>
              </a:rPr>
              <a:t> las </a:t>
            </a:r>
            <a:r>
              <a:rPr lang="cs-CZ" sz="4000" dirty="0" err="1" smtClean="0">
                <a:solidFill>
                  <a:srgbClr val="FFC000"/>
                </a:solidFill>
              </a:rPr>
              <a:t>corrientes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literarias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con</a:t>
            </a:r>
            <a:r>
              <a:rPr lang="cs-CZ" sz="4000" dirty="0" smtClean="0">
                <a:solidFill>
                  <a:srgbClr val="FFC000"/>
                </a:solidFill>
              </a:rPr>
              <a:t> los </a:t>
            </a:r>
            <a:r>
              <a:rPr lang="cs-CZ" sz="4000" dirty="0" err="1" smtClean="0">
                <a:solidFill>
                  <a:srgbClr val="FFC000"/>
                </a:solidFill>
              </a:rPr>
              <a:t>escritores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La novela </a:t>
            </a:r>
            <a:r>
              <a:rPr lang="cs-CZ" dirty="0" err="1" smtClean="0">
                <a:solidFill>
                  <a:srgbClr val="FFC000"/>
                </a:solidFill>
              </a:rPr>
              <a:t>caballeresca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novela </a:t>
            </a:r>
            <a:r>
              <a:rPr lang="cs-CZ" dirty="0" err="1" smtClean="0">
                <a:solidFill>
                  <a:srgbClr val="FFC000"/>
                </a:solidFill>
              </a:rPr>
              <a:t>picaresca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teatro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Siglo de </a:t>
            </a:r>
            <a:r>
              <a:rPr lang="cs-CZ" dirty="0" err="1" smtClean="0">
                <a:solidFill>
                  <a:srgbClr val="FFC000"/>
                </a:solidFill>
              </a:rPr>
              <a:t>Oro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romanticismo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realismo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Generación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98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modernismo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Juan </a:t>
            </a:r>
            <a:r>
              <a:rPr lang="cs-CZ" dirty="0" err="1" smtClean="0"/>
              <a:t>Valera</a:t>
            </a:r>
            <a:endParaRPr lang="cs-CZ" dirty="0" smtClean="0"/>
          </a:p>
          <a:p>
            <a:r>
              <a:rPr lang="cs-CZ" dirty="0" err="1" smtClean="0"/>
              <a:t>Lazarillo</a:t>
            </a:r>
            <a:r>
              <a:rPr lang="cs-CZ" dirty="0" smtClean="0"/>
              <a:t> de </a:t>
            </a:r>
            <a:r>
              <a:rPr lang="cs-CZ" dirty="0" err="1" smtClean="0"/>
              <a:t>Tormes</a:t>
            </a:r>
            <a:endParaRPr lang="cs-CZ" dirty="0" smtClean="0"/>
          </a:p>
          <a:p>
            <a:r>
              <a:rPr lang="cs-CZ" dirty="0" err="1" smtClean="0"/>
              <a:t>José</a:t>
            </a:r>
            <a:r>
              <a:rPr lang="cs-CZ" dirty="0" smtClean="0"/>
              <a:t> </a:t>
            </a:r>
            <a:r>
              <a:rPr lang="cs-CZ" dirty="0" err="1" smtClean="0"/>
              <a:t>Zorrilla</a:t>
            </a:r>
            <a:endParaRPr lang="cs-CZ" dirty="0" smtClean="0"/>
          </a:p>
          <a:p>
            <a:r>
              <a:rPr lang="cs-CZ" dirty="0" err="1" smtClean="0"/>
              <a:t>Federico</a:t>
            </a:r>
            <a:r>
              <a:rPr lang="cs-CZ" dirty="0" smtClean="0"/>
              <a:t> </a:t>
            </a:r>
            <a:r>
              <a:rPr lang="cs-CZ" dirty="0" err="1" smtClean="0"/>
              <a:t>García</a:t>
            </a:r>
            <a:r>
              <a:rPr lang="cs-CZ" dirty="0" smtClean="0"/>
              <a:t> </a:t>
            </a:r>
            <a:r>
              <a:rPr lang="cs-CZ" dirty="0" err="1" smtClean="0"/>
              <a:t>Lorca</a:t>
            </a:r>
            <a:endParaRPr lang="cs-CZ" dirty="0" smtClean="0"/>
          </a:p>
          <a:p>
            <a:r>
              <a:rPr lang="cs-CZ" dirty="0" err="1" smtClean="0"/>
              <a:t>Miguel</a:t>
            </a:r>
            <a:r>
              <a:rPr lang="cs-CZ" dirty="0" smtClean="0"/>
              <a:t> de </a:t>
            </a:r>
            <a:r>
              <a:rPr lang="cs-CZ" dirty="0" err="1" smtClean="0"/>
              <a:t>Cervantes</a:t>
            </a:r>
            <a:r>
              <a:rPr lang="cs-CZ" dirty="0" smtClean="0"/>
              <a:t> y </a:t>
            </a:r>
            <a:r>
              <a:rPr lang="cs-CZ" dirty="0" err="1" smtClean="0"/>
              <a:t>Saavedra</a:t>
            </a:r>
            <a:endParaRPr lang="cs-CZ" dirty="0" smtClean="0"/>
          </a:p>
          <a:p>
            <a:r>
              <a:rPr lang="cs-CZ" dirty="0" err="1" smtClean="0"/>
              <a:t>Lope</a:t>
            </a:r>
            <a:r>
              <a:rPr lang="cs-CZ" dirty="0" smtClean="0"/>
              <a:t> de </a:t>
            </a:r>
            <a:r>
              <a:rPr lang="cs-CZ" dirty="0" err="1" smtClean="0"/>
              <a:t>Vega</a:t>
            </a:r>
            <a:endParaRPr lang="cs-CZ" dirty="0" smtClean="0"/>
          </a:p>
          <a:p>
            <a:r>
              <a:rPr lang="cs-CZ" dirty="0" err="1" smtClean="0"/>
              <a:t>Pío</a:t>
            </a:r>
            <a:r>
              <a:rPr lang="cs-CZ" dirty="0" smtClean="0"/>
              <a:t> </a:t>
            </a:r>
            <a:r>
              <a:rPr lang="cs-CZ" dirty="0" err="1" smtClean="0"/>
              <a:t>Baroja</a:t>
            </a:r>
            <a:endParaRPr lang="cs-CZ" dirty="0" smtClean="0"/>
          </a:p>
          <a:p>
            <a:r>
              <a:rPr lang="cs-CZ" dirty="0" err="1" smtClean="0"/>
              <a:t>Camilo</a:t>
            </a:r>
            <a:r>
              <a:rPr lang="cs-CZ" dirty="0" smtClean="0"/>
              <a:t> </a:t>
            </a:r>
            <a:r>
              <a:rPr lang="cs-CZ" dirty="0" err="1" smtClean="0"/>
              <a:t>José</a:t>
            </a:r>
            <a:r>
              <a:rPr lang="cs-CZ" dirty="0" smtClean="0"/>
              <a:t> Cela</a:t>
            </a:r>
          </a:p>
          <a:p>
            <a:r>
              <a:rPr lang="cs-CZ" dirty="0" err="1" smtClean="0"/>
              <a:t>Tirso</a:t>
            </a:r>
            <a:r>
              <a:rPr lang="cs-CZ" dirty="0" smtClean="0"/>
              <a:t> de </a:t>
            </a:r>
            <a:r>
              <a:rPr lang="cs-CZ" dirty="0" err="1" smtClean="0"/>
              <a:t>Molina</a:t>
            </a:r>
            <a:endParaRPr lang="cs-CZ" dirty="0" smtClean="0"/>
          </a:p>
          <a:p>
            <a:r>
              <a:rPr lang="cs-CZ" dirty="0" err="1" smtClean="0"/>
              <a:t>Miguel</a:t>
            </a:r>
            <a:r>
              <a:rPr lang="cs-CZ" dirty="0" smtClean="0"/>
              <a:t> de </a:t>
            </a:r>
            <a:r>
              <a:rPr lang="cs-CZ" dirty="0" err="1" smtClean="0"/>
              <a:t>Unamuno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Une</a:t>
            </a:r>
            <a:r>
              <a:rPr lang="cs-CZ" sz="4000" dirty="0" smtClean="0">
                <a:solidFill>
                  <a:srgbClr val="FFC000"/>
                </a:solidFill>
              </a:rPr>
              <a:t> las </a:t>
            </a:r>
            <a:r>
              <a:rPr lang="cs-CZ" sz="4000" dirty="0" err="1" smtClean="0">
                <a:solidFill>
                  <a:srgbClr val="FFC000"/>
                </a:solidFill>
              </a:rPr>
              <a:t>obras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con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sus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autores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La Celestina</a:t>
            </a:r>
          </a:p>
          <a:p>
            <a:r>
              <a:rPr lang="cs-CZ" dirty="0" smtClean="0"/>
              <a:t>El </a:t>
            </a:r>
            <a:r>
              <a:rPr lang="cs-CZ" dirty="0" err="1" smtClean="0"/>
              <a:t>ingenioso</a:t>
            </a:r>
            <a:r>
              <a:rPr lang="cs-CZ" dirty="0" smtClean="0"/>
              <a:t> hidalgo Don Quijote de la </a:t>
            </a:r>
            <a:r>
              <a:rPr lang="cs-CZ" dirty="0" err="1" smtClean="0"/>
              <a:t>Mancha</a:t>
            </a:r>
            <a:endParaRPr lang="cs-CZ" dirty="0" smtClean="0"/>
          </a:p>
          <a:p>
            <a:r>
              <a:rPr lang="cs-CZ" dirty="0" err="1" smtClean="0"/>
              <a:t>Fuenteovejuna</a:t>
            </a:r>
            <a:endParaRPr lang="cs-CZ" dirty="0" smtClean="0"/>
          </a:p>
          <a:p>
            <a:r>
              <a:rPr lang="cs-CZ" dirty="0" smtClean="0"/>
              <a:t>Don Juan </a:t>
            </a:r>
            <a:r>
              <a:rPr lang="cs-CZ" dirty="0" err="1" smtClean="0"/>
              <a:t>Tenorio</a:t>
            </a:r>
            <a:endParaRPr lang="cs-CZ" dirty="0" smtClean="0"/>
          </a:p>
          <a:p>
            <a:r>
              <a:rPr lang="cs-CZ" dirty="0" err="1" smtClean="0"/>
              <a:t>Sangre</a:t>
            </a:r>
            <a:r>
              <a:rPr lang="cs-CZ" dirty="0" smtClean="0"/>
              <a:t> y </a:t>
            </a:r>
            <a:r>
              <a:rPr lang="cs-CZ" dirty="0" err="1" smtClean="0"/>
              <a:t>arena</a:t>
            </a:r>
            <a:endParaRPr lang="cs-CZ" dirty="0" smtClean="0"/>
          </a:p>
          <a:p>
            <a:r>
              <a:rPr lang="cs-CZ" dirty="0" smtClean="0"/>
              <a:t>Abel </a:t>
            </a:r>
            <a:r>
              <a:rPr lang="cs-CZ" dirty="0" err="1" smtClean="0"/>
              <a:t>Sánchez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árbol</a:t>
            </a:r>
            <a:r>
              <a:rPr lang="cs-CZ" dirty="0" smtClean="0"/>
              <a:t> de </a:t>
            </a:r>
            <a:r>
              <a:rPr lang="cs-CZ" dirty="0" err="1" smtClean="0"/>
              <a:t>ciencia</a:t>
            </a:r>
            <a:endParaRPr lang="cs-CZ" dirty="0" smtClean="0"/>
          </a:p>
          <a:p>
            <a:r>
              <a:rPr lang="cs-CZ" dirty="0" smtClean="0"/>
              <a:t>Poeta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Nueva</a:t>
            </a:r>
            <a:r>
              <a:rPr lang="cs-CZ" dirty="0" smtClean="0"/>
              <a:t> York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familia</a:t>
            </a:r>
            <a:r>
              <a:rPr lang="cs-CZ" dirty="0" smtClean="0"/>
              <a:t> de </a:t>
            </a:r>
            <a:r>
              <a:rPr lang="cs-CZ" dirty="0" err="1" smtClean="0"/>
              <a:t>Pascual</a:t>
            </a:r>
            <a:r>
              <a:rPr lang="cs-CZ" dirty="0" smtClean="0"/>
              <a:t> </a:t>
            </a:r>
            <a:r>
              <a:rPr lang="cs-CZ" dirty="0" err="1" smtClean="0"/>
              <a:t>Duarte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>
                <a:solidFill>
                  <a:srgbClr val="FFC000"/>
                </a:solidFill>
              </a:rPr>
              <a:t>José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Zorrilla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Federico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García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Lorca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Fernando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Rojas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Vicente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Blasco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Ibáñez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Lope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Vega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Camilo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José</a:t>
            </a:r>
            <a:r>
              <a:rPr lang="cs-CZ" dirty="0" smtClean="0">
                <a:solidFill>
                  <a:srgbClr val="FFC000"/>
                </a:solidFill>
              </a:rPr>
              <a:t> Cela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Miguel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Cervantes</a:t>
            </a:r>
            <a:r>
              <a:rPr lang="cs-CZ" dirty="0" smtClean="0">
                <a:solidFill>
                  <a:srgbClr val="FFC000"/>
                </a:solidFill>
              </a:rPr>
              <a:t> y </a:t>
            </a:r>
            <a:r>
              <a:rPr lang="cs-CZ" dirty="0" err="1" smtClean="0">
                <a:solidFill>
                  <a:srgbClr val="FFC000"/>
                </a:solidFill>
              </a:rPr>
              <a:t>Saavedra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Pío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Baroja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Miguel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Unamuno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Cantar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Mio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Cid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Quién</a:t>
            </a:r>
            <a:r>
              <a:rPr lang="cs-CZ" dirty="0" smtClean="0">
                <a:solidFill>
                  <a:srgbClr val="FFC000"/>
                </a:solidFill>
              </a:rPr>
              <a:t> es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Cid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¿De </a:t>
            </a:r>
            <a:r>
              <a:rPr lang="cs-CZ" dirty="0" err="1" smtClean="0">
                <a:solidFill>
                  <a:srgbClr val="FFC000"/>
                </a:solidFill>
              </a:rPr>
              <a:t>qué</a:t>
            </a:r>
            <a:r>
              <a:rPr lang="cs-CZ" dirty="0" smtClean="0">
                <a:solidFill>
                  <a:srgbClr val="FFC000"/>
                </a:solidFill>
              </a:rPr>
              <a:t> se trata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la obra?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???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autor de </a:t>
            </a:r>
            <a:r>
              <a:rPr lang="cs-CZ" i="1" dirty="0" smtClean="0">
                <a:solidFill>
                  <a:srgbClr val="FFC000"/>
                </a:solidFill>
              </a:rPr>
              <a:t>La Celestina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Miguel</a:t>
            </a:r>
            <a:r>
              <a:rPr lang="cs-CZ" dirty="0" smtClean="0"/>
              <a:t> de </a:t>
            </a:r>
            <a:r>
              <a:rPr lang="cs-CZ" dirty="0" err="1" smtClean="0"/>
              <a:t>Cervantes</a:t>
            </a:r>
            <a:r>
              <a:rPr lang="cs-CZ" dirty="0" smtClean="0"/>
              <a:t> y </a:t>
            </a:r>
            <a:r>
              <a:rPr lang="cs-CZ" dirty="0" err="1" smtClean="0"/>
              <a:t>Saavedra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Fernando</a:t>
            </a:r>
            <a:r>
              <a:rPr lang="cs-CZ" dirty="0" smtClean="0"/>
              <a:t> de </a:t>
            </a:r>
            <a:r>
              <a:rPr lang="cs-CZ" dirty="0" err="1" smtClean="0"/>
              <a:t>Rojas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Lope</a:t>
            </a:r>
            <a:r>
              <a:rPr lang="cs-CZ" dirty="0" smtClean="0"/>
              <a:t> de </a:t>
            </a:r>
            <a:r>
              <a:rPr lang="cs-CZ" dirty="0" err="1" smtClean="0"/>
              <a:t>Vega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Fernando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Rojas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autor de </a:t>
            </a:r>
            <a:r>
              <a:rPr lang="cs-CZ" i="1" dirty="0" smtClean="0"/>
              <a:t>La Celestina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llaman</a:t>
            </a:r>
            <a:r>
              <a:rPr lang="cs-CZ" dirty="0" smtClean="0">
                <a:solidFill>
                  <a:srgbClr val="FFC000"/>
                </a:solidFill>
              </a:rPr>
              <a:t> los </a:t>
            </a:r>
            <a:r>
              <a:rPr lang="cs-CZ" dirty="0" err="1" smtClean="0">
                <a:solidFill>
                  <a:srgbClr val="FFC000"/>
                </a:solidFill>
              </a:rPr>
              <a:t>tres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protagonistas</a:t>
            </a:r>
            <a:r>
              <a:rPr lang="cs-CZ" dirty="0" smtClean="0">
                <a:solidFill>
                  <a:srgbClr val="FFC000"/>
                </a:solidFill>
              </a:rPr>
              <a:t> de la obra?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Describe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endredo</a:t>
            </a:r>
            <a:r>
              <a:rPr lang="cs-CZ" dirty="0" smtClean="0">
                <a:solidFill>
                  <a:srgbClr val="FFC000"/>
                </a:solidFill>
              </a:rPr>
              <a:t> de la obra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El Siglo de </a:t>
            </a:r>
            <a:r>
              <a:rPr lang="cs-CZ" dirty="0" err="1" smtClean="0">
                <a:solidFill>
                  <a:srgbClr val="FF0000"/>
                </a:solidFill>
              </a:rPr>
              <a:t>Oro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período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famoso</a:t>
            </a:r>
            <a:r>
              <a:rPr lang="cs-CZ" dirty="0" smtClean="0"/>
              <a:t> de la literatura </a:t>
            </a:r>
            <a:r>
              <a:rPr lang="cs-CZ" dirty="0" err="1" smtClean="0"/>
              <a:t>española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Qué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época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incluye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el</a:t>
            </a:r>
            <a:r>
              <a:rPr lang="cs-CZ" dirty="0" smtClean="0">
                <a:solidFill>
                  <a:srgbClr val="FFC000"/>
                </a:solidFill>
              </a:rPr>
              <a:t> Siglo de </a:t>
            </a:r>
            <a:r>
              <a:rPr lang="cs-CZ" dirty="0" err="1" smtClean="0">
                <a:solidFill>
                  <a:srgbClr val="FFC000"/>
                </a:solidFill>
              </a:rPr>
              <a:t>Oro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El siglo XVII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El siglo XVIII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1500 - 1680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???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Siglo de </a:t>
            </a:r>
            <a:r>
              <a:rPr lang="cs-CZ" dirty="0" err="1" smtClean="0"/>
              <a:t>Oro</a:t>
            </a:r>
            <a:r>
              <a:rPr lang="cs-CZ" dirty="0" smtClean="0"/>
              <a:t> </a:t>
            </a:r>
            <a:r>
              <a:rPr lang="cs-CZ" dirty="0" err="1" smtClean="0"/>
              <a:t>produjo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tipos</a:t>
            </a:r>
            <a:r>
              <a:rPr lang="cs-CZ" dirty="0" smtClean="0"/>
              <a:t> de </a:t>
            </a:r>
            <a:r>
              <a:rPr lang="cs-CZ" dirty="0" err="1" smtClean="0"/>
              <a:t>novelas</a:t>
            </a:r>
            <a:r>
              <a:rPr lang="cs-CZ" dirty="0" smtClean="0"/>
              <a:t>.  </a:t>
            </a:r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Cómo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llaman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endParaRPr lang="cs-CZ" dirty="0" smtClean="0"/>
          </a:p>
          <a:p>
            <a:r>
              <a:rPr lang="cs-CZ" dirty="0" smtClean="0"/>
              <a:t>La novela c………………………..</a:t>
            </a:r>
          </a:p>
          <a:p>
            <a:r>
              <a:rPr lang="cs-CZ" dirty="0" smtClean="0"/>
              <a:t>La novela p……………………….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novela </a:t>
            </a:r>
            <a:r>
              <a:rPr lang="cs-CZ" dirty="0" err="1" smtClean="0">
                <a:solidFill>
                  <a:srgbClr val="FF0000"/>
                </a:solidFill>
              </a:rPr>
              <a:t>caballeresca</a:t>
            </a:r>
            <a:r>
              <a:rPr lang="cs-CZ" dirty="0" smtClean="0">
                <a:solidFill>
                  <a:srgbClr val="FF0000"/>
                </a:solidFill>
              </a:rPr>
              <a:t> y </a:t>
            </a:r>
            <a:r>
              <a:rPr lang="cs-CZ" dirty="0" err="1" smtClean="0">
                <a:solidFill>
                  <a:srgbClr val="FF0000"/>
                </a:solidFill>
              </a:rPr>
              <a:t>picaresca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Escribe</a:t>
            </a:r>
            <a:r>
              <a:rPr lang="cs-CZ" dirty="0" smtClean="0"/>
              <a:t> las </a:t>
            </a:r>
            <a:r>
              <a:rPr lang="cs-CZ" dirty="0" err="1" smtClean="0"/>
              <a:t>características</a:t>
            </a:r>
            <a:r>
              <a:rPr lang="cs-CZ" dirty="0" smtClean="0"/>
              <a:t> de la novela </a:t>
            </a:r>
            <a:r>
              <a:rPr lang="cs-CZ" dirty="0" err="1" smtClean="0"/>
              <a:t>caballeresca</a:t>
            </a:r>
            <a:r>
              <a:rPr lang="cs-CZ" dirty="0" smtClean="0"/>
              <a:t> y </a:t>
            </a:r>
            <a:r>
              <a:rPr lang="cs-CZ" dirty="0" err="1" smtClean="0"/>
              <a:t>picaresca</a:t>
            </a:r>
            <a:endParaRPr lang="cs-CZ" dirty="0" smtClean="0"/>
          </a:p>
          <a:p>
            <a:r>
              <a:rPr lang="cs-CZ" i="1" dirty="0" err="1" smtClean="0"/>
              <a:t>Lazarillo</a:t>
            </a:r>
            <a:r>
              <a:rPr lang="cs-CZ" i="1" dirty="0" smtClean="0"/>
              <a:t> de </a:t>
            </a:r>
            <a:r>
              <a:rPr lang="cs-CZ" i="1" dirty="0" err="1" smtClean="0"/>
              <a:t>Tormes</a:t>
            </a:r>
            <a:r>
              <a:rPr lang="cs-CZ" i="1" dirty="0" smtClean="0"/>
              <a:t> </a:t>
            </a:r>
            <a:r>
              <a:rPr lang="cs-CZ" dirty="0" smtClean="0"/>
              <a:t>y </a:t>
            </a:r>
            <a:r>
              <a:rPr lang="cs-CZ" i="1" dirty="0" smtClean="0"/>
              <a:t>El </a:t>
            </a:r>
            <a:r>
              <a:rPr lang="cs-CZ" i="1" dirty="0" err="1" smtClean="0"/>
              <a:t>ingenioso</a:t>
            </a:r>
            <a:r>
              <a:rPr lang="cs-CZ" i="1" dirty="0" smtClean="0"/>
              <a:t> hidalgo Don Quijote de la </a:t>
            </a:r>
            <a:r>
              <a:rPr lang="cs-CZ" i="1" dirty="0" err="1" smtClean="0"/>
              <a:t>Mancha</a:t>
            </a:r>
            <a:r>
              <a:rPr lang="cs-CZ" i="1" dirty="0" smtClean="0"/>
              <a:t> </a:t>
            </a:r>
            <a:r>
              <a:rPr lang="cs-CZ" dirty="0" smtClean="0"/>
              <a:t>son las </a:t>
            </a:r>
            <a:r>
              <a:rPr lang="cs-CZ" dirty="0" err="1" smtClean="0"/>
              <a:t>novelas</a:t>
            </a:r>
            <a:r>
              <a:rPr lang="cs-CZ" dirty="0" smtClean="0"/>
              <a:t> </a:t>
            </a:r>
            <a:r>
              <a:rPr lang="cs-CZ" dirty="0" err="1" smtClean="0"/>
              <a:t>representantes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Siglo de </a:t>
            </a:r>
            <a:r>
              <a:rPr lang="cs-CZ" dirty="0" err="1" smtClean="0"/>
              <a:t>Oro</a:t>
            </a:r>
            <a:r>
              <a:rPr lang="cs-CZ" dirty="0" smtClean="0"/>
              <a:t>. </a:t>
            </a:r>
            <a:r>
              <a:rPr lang="cs-CZ" dirty="0" err="1" smtClean="0"/>
              <a:t>Completa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¿a </a:t>
            </a:r>
            <a:r>
              <a:rPr lang="cs-CZ" dirty="0" err="1" smtClean="0">
                <a:solidFill>
                  <a:srgbClr val="FFC000"/>
                </a:solidFill>
              </a:rPr>
              <a:t>qué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tipo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novelas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pertenecen</a:t>
            </a:r>
            <a:r>
              <a:rPr lang="cs-CZ" dirty="0" smtClean="0">
                <a:solidFill>
                  <a:srgbClr val="FFC000"/>
                </a:solidFill>
              </a:rPr>
              <a:t>?</a:t>
            </a:r>
          </a:p>
          <a:p>
            <a:endParaRPr lang="cs-CZ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La novela </a:t>
            </a:r>
            <a:r>
              <a:rPr lang="cs-CZ" dirty="0" err="1" smtClean="0"/>
              <a:t>caballeresca</a:t>
            </a:r>
            <a:r>
              <a:rPr lang="cs-CZ" dirty="0" smtClean="0"/>
              <a:t> - ………………………………..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La novela </a:t>
            </a:r>
            <a:r>
              <a:rPr lang="cs-CZ" dirty="0" err="1" smtClean="0"/>
              <a:t>picaresca</a:t>
            </a:r>
            <a:r>
              <a:rPr lang="cs-CZ" dirty="0" smtClean="0"/>
              <a:t> - …………………………………….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Lazarillo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Tormes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representante de la novela </a:t>
            </a:r>
            <a:r>
              <a:rPr lang="cs-CZ" dirty="0" err="1" smtClean="0"/>
              <a:t>picaresca</a:t>
            </a:r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¿</a:t>
            </a:r>
            <a:r>
              <a:rPr lang="cs-CZ" dirty="0" err="1" smtClean="0">
                <a:solidFill>
                  <a:srgbClr val="FFC000"/>
                </a:solidFill>
              </a:rPr>
              <a:t>Qué</a:t>
            </a:r>
            <a:r>
              <a:rPr lang="cs-CZ" dirty="0" smtClean="0">
                <a:solidFill>
                  <a:srgbClr val="FFC000"/>
                </a:solidFill>
              </a:rPr>
              <a:t> se </a:t>
            </a:r>
            <a:r>
              <a:rPr lang="cs-CZ" dirty="0" err="1" smtClean="0">
                <a:solidFill>
                  <a:srgbClr val="FFC000"/>
                </a:solidFill>
              </a:rPr>
              <a:t>cuenta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la novela?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</TotalTime>
  <Words>1061</Words>
  <Application>Microsoft Office PowerPoint</Application>
  <PresentationFormat>Předvádění na obrazovce (4:3)</PresentationFormat>
  <Paragraphs>232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Tok</vt:lpstr>
      <vt:lpstr>LITERATURA ESPAÑOLA</vt:lpstr>
      <vt:lpstr>???</vt:lpstr>
      <vt:lpstr>El Cantar de Mio Cid</vt:lpstr>
      <vt:lpstr>???</vt:lpstr>
      <vt:lpstr>Fernando de Rojas</vt:lpstr>
      <vt:lpstr>El Siglo de Oro</vt:lpstr>
      <vt:lpstr>???</vt:lpstr>
      <vt:lpstr>La novela caballeresca y picaresca</vt:lpstr>
      <vt:lpstr>Lazarillo de Tormes</vt:lpstr>
      <vt:lpstr>El ingenioso hidalgo Don Quijote de la Mancha</vt:lpstr>
      <vt:lpstr>Miguel de Cervantes y Saavedra</vt:lpstr>
      <vt:lpstr>Teatro del Siglo de Oro</vt:lpstr>
      <vt:lpstr>Prezentace aplikace PowerPoint</vt:lpstr>
      <vt:lpstr>El siglo XIX: el romanticismo, el realismo</vt:lpstr>
      <vt:lpstr>Prezentace aplikace PowerPoint</vt:lpstr>
      <vt:lpstr>Ahora une las obras con sus autores</vt:lpstr>
      <vt:lpstr>El siglo XX: el modernismo</vt:lpstr>
      <vt:lpstr>La Generación del 98</vt:lpstr>
      <vt:lpstr>Ahora une las obras con sus autores</vt:lpstr>
      <vt:lpstr>???</vt:lpstr>
      <vt:lpstr>Federico García Lorca</vt:lpstr>
      <vt:lpstr>Prezentace aplikace PowerPoint</vt:lpstr>
      <vt:lpstr>???</vt:lpstr>
      <vt:lpstr>Prezentace aplikace PowerPoint</vt:lpstr>
      <vt:lpstr>Ordena cronológicamente las épocas de la arquitectura española</vt:lpstr>
      <vt:lpstr>Une las corrientes literarias con los escritores</vt:lpstr>
      <vt:lpstr>Une las obras con sus autores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46</cp:revision>
  <dcterms:created xsi:type="dcterms:W3CDTF">2012-09-18T04:01:33Z</dcterms:created>
  <dcterms:modified xsi:type="dcterms:W3CDTF">2013-06-10T10:39:56Z</dcterms:modified>
</cp:coreProperties>
</file>