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0"/>
  </p:normalViewPr>
  <p:slideViewPr>
    <p:cSldViewPr>
      <p:cViewPr>
        <p:scale>
          <a:sx n="94" d="100"/>
          <a:sy n="94" d="100"/>
        </p:scale>
        <p:origin x="-94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cover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Gran_V%C3%ADa_(Madrid)_1.jpg" TargetMode="External"/><Relationship Id="rId2" Type="http://schemas.openxmlformats.org/officeDocument/2006/relationships/hyperlink" Target="http://commons.wikimedia.org/wiki/File:Gran_V%C3%ADa_(Madrid)_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Gran_V%C3%ADa_(Madrid)_1.jpg" TargetMode="External"/><Relationship Id="rId2" Type="http://schemas.openxmlformats.org/officeDocument/2006/relationships/hyperlink" Target="http://commons.wikimedia.org/wiki/File:Gran_V%C3%ADa_(Madrid)_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aseo_de_la_Argentina_(Retiro,_Madrid)_02.jpg" TargetMode="External"/><Relationship Id="rId2" Type="http://schemas.openxmlformats.org/officeDocument/2006/relationships/hyperlink" Target="http://commons.wikimedia.org/wiki/File:Paseo_de_la_Argentina_(Retiro,_Madrid)_02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aseo_de_la_Argentina_(Retiro,_Madrid)_02.jpg" TargetMode="External"/><Relationship Id="rId2" Type="http://schemas.openxmlformats.org/officeDocument/2006/relationships/hyperlink" Target="http://commons.wikimedia.org/wiki/File:Paseo_de_la_Argentina_(Retiro,_Madrid)_02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Cloister_of_St._Jerome_Church_within_the_Museo_del_Prado_extension.jpg" TargetMode="External"/><Relationship Id="rId2" Type="http://schemas.openxmlformats.org/officeDocument/2006/relationships/hyperlink" Target="http://commons.wikimedia.org/wiki/File:Cloister_of_St._Jerome_Church_within_the_Museo_del_Prado_extension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Cloister_of_St._Jerome_Church_within_the_Museo_del_Prado_extension.jpg" TargetMode="External"/><Relationship Id="rId2" Type="http://schemas.openxmlformats.org/officeDocument/2006/relationships/hyperlink" Target="http://commons.wikimedia.org/wiki/File:Cloister_of_St._Jerome_Church_within_the_Museo_del_Prado_extension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laza_Mayor_de_Madrid_02.jpg" TargetMode="External"/><Relationship Id="rId2" Type="http://schemas.openxmlformats.org/officeDocument/2006/relationships/hyperlink" Target="http://commons.wikimedia.org/wiki/File:Plaza_Mayor_de_Madrid_02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laza_Mayor_de_Madrid_02.jpg" TargetMode="External"/><Relationship Id="rId2" Type="http://schemas.openxmlformats.org/officeDocument/2006/relationships/hyperlink" Target="http://commons.wikimedia.org/wiki/File:Plaza_Mayor_de_Madrid_02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MNCARS_Patio_Escultura_Miro.JPG" TargetMode="External"/><Relationship Id="rId2" Type="http://schemas.openxmlformats.org/officeDocument/2006/relationships/hyperlink" Target="http://commons.wikimedia.org/wiki/File:MNCARS_Patio_Escultura_Miro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MNCARS_Patio_Escultura_Miro.JPG" TargetMode="External"/><Relationship Id="rId2" Type="http://schemas.openxmlformats.org/officeDocument/2006/relationships/hyperlink" Target="http://commons.wikimedia.org/wiki/File:MNCARS_Patio_Escultura_Miro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Rastro_de_Madrid_(Espa%C3%B1a)_7.jpg" TargetMode="External"/><Relationship Id="rId2" Type="http://schemas.openxmlformats.org/officeDocument/2006/relationships/hyperlink" Target="http://commons.wikimedia.org/wiki/File:Rastro_de_Madrid_(Espa%C3%B1a)_7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useo_del_Prado" TargetMode="External"/><Relationship Id="rId2" Type="http://schemas.openxmlformats.org/officeDocument/2006/relationships/hyperlink" Target="http://es.wikipedia.org/wiki/Monasterio_de_El_Escoria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Rastro_de_Madrid_(Espa%C3%B1a)_7.jpg" TargetMode="External"/><Relationship Id="rId2" Type="http://schemas.openxmlformats.org/officeDocument/2006/relationships/hyperlink" Target="http://commons.wikimedia.org/wiki/File:Rastro_de_Madrid_(Espa%C3%B1a)_7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Vista_aerea_del_Monasterio_de_El_Escorial.jpg" TargetMode="External"/><Relationship Id="rId2" Type="http://schemas.openxmlformats.org/officeDocument/2006/relationships/hyperlink" Target="http://commons.wikimedia.org/wiki/File:Vista_aerea_del_Monasterio_de_El_Escoria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Vista_aerea_del_Monasterio_de_El_Escorial.jpg" TargetMode="External"/><Relationship Id="rId2" Type="http://schemas.openxmlformats.org/officeDocument/2006/relationships/hyperlink" Target="http://commons.wikimedia.org/wiki/File:Vista_aerea_del_Monasterio_de_El_Escoria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l_oso_y_el_madro%C3%B1o_de_la_Puerta_del_Sol,_Madrid.jpg" TargetMode="External"/><Relationship Id="rId2" Type="http://schemas.openxmlformats.org/officeDocument/2006/relationships/hyperlink" Target="http://commons.wikimedia.org/wiki/File:El_oso_y_el_madro%C3%B1o_de_la_Puerta_del_Sol,_Madrid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l_oso_y_el_madro%C3%B1o_de_la_Puerta_del_Sol,_Madrid.jpg" TargetMode="External"/><Relationship Id="rId2" Type="http://schemas.openxmlformats.org/officeDocument/2006/relationships/hyperlink" Target="http://commons.wikimedia.org/wiki/File:El_oso_y_el_madro%C3%B1o_de_la_Puerta_del_Sol,_Madrid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alacio_Real_de_Madrid_-_03.jpg" TargetMode="External"/><Relationship Id="rId2" Type="http://schemas.openxmlformats.org/officeDocument/2006/relationships/hyperlink" Target="http://commons.wikimedia.org/wiki/File:Palacio_Real_de_Madrid_-_03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alacio_Real_de_Madrid_-_03.jpg" TargetMode="External"/><Relationship Id="rId2" Type="http://schemas.openxmlformats.org/officeDocument/2006/relationships/hyperlink" Target="http://commons.wikimedia.org/wiki/File:Palacio_Real_de_Madrid_-_03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MADRID</a:t>
            </a:r>
            <a:br>
              <a:rPr lang="cs-CZ" sz="4800" dirty="0" smtClean="0"/>
            </a:b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925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 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</a:t>
            </a:r>
            <a:r>
              <a:rPr lang="cs-CZ" sz="2400" smtClean="0">
                <a:latin typeface="Cambria" pitchFamily="18" charset="0"/>
              </a:rPr>
              <a:t>	Únor  </a:t>
            </a:r>
            <a:r>
              <a:rPr lang="cs-CZ" sz="2400" dirty="0" smtClean="0">
                <a:latin typeface="Cambria" pitchFamily="18" charset="0"/>
              </a:rPr>
              <a:t>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296" y="404664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¿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frase</a:t>
            </a:r>
            <a:r>
              <a:rPr lang="cs-CZ" sz="2800" dirty="0" smtClean="0">
                <a:solidFill>
                  <a:srgbClr val="FF0000"/>
                </a:solidFill>
              </a:rPr>
              <a:t> se </a:t>
            </a:r>
            <a:r>
              <a:rPr lang="cs-CZ" sz="2800" dirty="0" err="1" smtClean="0">
                <a:solidFill>
                  <a:srgbClr val="FF0000"/>
                </a:solidFill>
              </a:rPr>
              <a:t>refiere</a:t>
            </a:r>
            <a:r>
              <a:rPr lang="cs-CZ" sz="2800" dirty="0" smtClean="0">
                <a:solidFill>
                  <a:srgbClr val="FF0000"/>
                </a:solidFill>
              </a:rPr>
              <a:t> a la foto?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000" dirty="0" err="1" smtClean="0"/>
              <a:t>Aquí</a:t>
            </a:r>
            <a:r>
              <a:rPr lang="cs-CZ" sz="2000" dirty="0" smtClean="0"/>
              <a:t> se </a:t>
            </a:r>
            <a:r>
              <a:rPr lang="cs-CZ" sz="2000" dirty="0" err="1" smtClean="0"/>
              <a:t>puede</a:t>
            </a:r>
            <a:r>
              <a:rPr lang="cs-CZ" sz="2000" dirty="0" smtClean="0"/>
              <a:t> </a:t>
            </a:r>
            <a:r>
              <a:rPr lang="cs-CZ" sz="2000" dirty="0" err="1" smtClean="0"/>
              <a:t>practicar</a:t>
            </a:r>
            <a:r>
              <a:rPr lang="cs-CZ" sz="2000" dirty="0" smtClean="0"/>
              <a:t> </a:t>
            </a:r>
            <a:r>
              <a:rPr lang="cs-CZ" sz="2000" dirty="0" err="1" smtClean="0"/>
              <a:t>deporte</a:t>
            </a:r>
            <a:r>
              <a:rPr lang="cs-CZ" sz="2000" dirty="0" smtClean="0"/>
              <a:t>, </a:t>
            </a:r>
            <a:r>
              <a:rPr lang="cs-CZ" sz="2000" dirty="0" err="1" smtClean="0"/>
              <a:t>montar</a:t>
            </a:r>
            <a:r>
              <a:rPr lang="cs-CZ" sz="2000" dirty="0" smtClean="0"/>
              <a:t> </a:t>
            </a:r>
            <a:r>
              <a:rPr lang="cs-CZ" sz="2000" dirty="0" err="1" smtClean="0"/>
              <a:t>en</a:t>
            </a:r>
            <a:r>
              <a:rPr lang="cs-CZ" sz="2000" dirty="0" smtClean="0"/>
              <a:t> </a:t>
            </a:r>
            <a:r>
              <a:rPr lang="cs-CZ" sz="2000" dirty="0" err="1" smtClean="0"/>
              <a:t>barca</a:t>
            </a:r>
            <a:r>
              <a:rPr lang="cs-CZ" sz="2000" dirty="0" smtClean="0"/>
              <a:t>, </a:t>
            </a:r>
            <a:r>
              <a:rPr lang="cs-CZ" sz="2000" dirty="0" err="1" smtClean="0"/>
              <a:t>ver</a:t>
            </a:r>
            <a:r>
              <a:rPr lang="cs-CZ" sz="2000" dirty="0" smtClean="0"/>
              <a:t> </a:t>
            </a:r>
            <a:r>
              <a:rPr lang="cs-CZ" sz="2000" dirty="0" err="1" smtClean="0"/>
              <a:t>espectáculos</a:t>
            </a:r>
            <a:r>
              <a:rPr lang="cs-CZ" sz="2000" dirty="0" smtClean="0"/>
              <a:t> </a:t>
            </a:r>
            <a:r>
              <a:rPr lang="cs-CZ" sz="2000" dirty="0" err="1" smtClean="0"/>
              <a:t>diferentes</a:t>
            </a:r>
            <a:r>
              <a:rPr lang="cs-CZ" sz="2000" dirty="0" smtClean="0"/>
              <a:t>, </a:t>
            </a:r>
            <a:r>
              <a:rPr lang="cs-CZ" sz="2000" dirty="0" err="1" smtClean="0"/>
              <a:t>recibir</a:t>
            </a:r>
            <a:r>
              <a:rPr lang="cs-CZ" sz="2000" dirty="0" smtClean="0"/>
              <a:t> </a:t>
            </a:r>
            <a:r>
              <a:rPr lang="cs-CZ" sz="2000" dirty="0" err="1" smtClean="0"/>
              <a:t>masaje</a:t>
            </a:r>
            <a:r>
              <a:rPr lang="cs-CZ" sz="2000" dirty="0" smtClean="0"/>
              <a:t> o </a:t>
            </a:r>
            <a:r>
              <a:rPr lang="cs-CZ" sz="2000" dirty="0" err="1" smtClean="0"/>
              <a:t>simplemente</a:t>
            </a:r>
            <a:r>
              <a:rPr lang="cs-CZ" sz="2000" dirty="0" smtClean="0"/>
              <a:t> </a:t>
            </a:r>
            <a:r>
              <a:rPr lang="cs-CZ" sz="2000" dirty="0" err="1" smtClean="0"/>
              <a:t>descansar</a:t>
            </a:r>
            <a:r>
              <a:rPr lang="cs-CZ" sz="2000" dirty="0" smtClean="0"/>
              <a:t> </a:t>
            </a:r>
            <a:r>
              <a:rPr lang="cs-CZ" sz="2000" dirty="0" err="1" smtClean="0"/>
              <a:t>bajo</a:t>
            </a:r>
            <a:r>
              <a:rPr lang="cs-CZ" sz="2000" dirty="0" smtClean="0"/>
              <a:t> </a:t>
            </a:r>
            <a:r>
              <a:rPr lang="cs-CZ" sz="2000" dirty="0" err="1" smtClean="0"/>
              <a:t>un</a:t>
            </a:r>
            <a:r>
              <a:rPr lang="cs-CZ" sz="2000" dirty="0" smtClean="0"/>
              <a:t> árbol¹ᵒ</a:t>
            </a:r>
          </a:p>
          <a:p>
            <a:pPr marL="514350" indent="-514350">
              <a:buAutoNum type="arabicPeriod"/>
            </a:pPr>
            <a:r>
              <a:rPr lang="cs-CZ" sz="2000" dirty="0" err="1" smtClean="0"/>
              <a:t>Hay</a:t>
            </a:r>
            <a:r>
              <a:rPr lang="cs-CZ" sz="2000" dirty="0" smtClean="0"/>
              <a:t> </a:t>
            </a:r>
            <a:r>
              <a:rPr lang="cs-CZ" sz="2000" dirty="0" err="1" smtClean="0"/>
              <a:t>unas</a:t>
            </a:r>
            <a:r>
              <a:rPr lang="cs-CZ" sz="2000" dirty="0" smtClean="0"/>
              <a:t> 20.000 </a:t>
            </a:r>
            <a:r>
              <a:rPr lang="cs-CZ" sz="2000" dirty="0" err="1" smtClean="0"/>
              <a:t>obras</a:t>
            </a:r>
            <a:r>
              <a:rPr lang="cs-CZ" sz="2000" dirty="0" smtClean="0"/>
              <a:t>: </a:t>
            </a:r>
            <a:r>
              <a:rPr lang="cs-CZ" sz="2000" dirty="0" err="1" smtClean="0"/>
              <a:t>esculturas</a:t>
            </a:r>
            <a:r>
              <a:rPr lang="cs-CZ" sz="2000" dirty="0" smtClean="0"/>
              <a:t>, </a:t>
            </a:r>
            <a:r>
              <a:rPr lang="cs-CZ" sz="2000" dirty="0" err="1" smtClean="0"/>
              <a:t>fotografías</a:t>
            </a:r>
            <a:r>
              <a:rPr lang="cs-CZ" sz="2000" dirty="0" smtClean="0"/>
              <a:t>, </a:t>
            </a:r>
            <a:r>
              <a:rPr lang="cs-CZ" sz="2000" dirty="0" err="1" smtClean="0"/>
              <a:t>vídeos</a:t>
            </a:r>
            <a:r>
              <a:rPr lang="cs-CZ" sz="2000" dirty="0" smtClean="0"/>
              <a:t> y vídeoinstalaciones¹¹</a:t>
            </a:r>
          </a:p>
          <a:p>
            <a:pPr marL="514350" indent="-514350">
              <a:buAutoNum type="arabicPeriod"/>
            </a:pPr>
            <a:r>
              <a:rPr lang="cs-CZ" sz="2000" dirty="0" err="1" smtClean="0"/>
              <a:t>Hay</a:t>
            </a:r>
            <a:r>
              <a:rPr lang="cs-CZ" sz="2000" dirty="0" smtClean="0"/>
              <a:t> </a:t>
            </a:r>
            <a:r>
              <a:rPr lang="cs-CZ" sz="2000" dirty="0" err="1" smtClean="0"/>
              <a:t>muchas</a:t>
            </a:r>
            <a:r>
              <a:rPr lang="cs-CZ" sz="2000" dirty="0" smtClean="0"/>
              <a:t> </a:t>
            </a:r>
            <a:r>
              <a:rPr lang="cs-CZ" sz="2000" dirty="0" err="1" smtClean="0"/>
              <a:t>tiendas</a:t>
            </a:r>
            <a:r>
              <a:rPr lang="cs-CZ" sz="2000" dirty="0" smtClean="0"/>
              <a:t> de </a:t>
            </a:r>
            <a:r>
              <a:rPr lang="cs-CZ" sz="2000" dirty="0" err="1" smtClean="0"/>
              <a:t>moda</a:t>
            </a:r>
            <a:r>
              <a:rPr lang="cs-CZ" sz="2000" dirty="0" smtClean="0"/>
              <a:t> y </a:t>
            </a:r>
            <a:r>
              <a:rPr lang="cs-CZ" sz="2000" dirty="0" err="1" smtClean="0"/>
              <a:t>muchos</a:t>
            </a:r>
            <a:r>
              <a:rPr lang="cs-CZ" sz="2000" dirty="0" smtClean="0"/>
              <a:t> </a:t>
            </a:r>
            <a:r>
              <a:rPr lang="cs-CZ" sz="2000" dirty="0" err="1" smtClean="0"/>
              <a:t>cines</a:t>
            </a:r>
            <a:r>
              <a:rPr lang="cs-CZ" sz="2000" dirty="0" smtClean="0"/>
              <a:t> y </a:t>
            </a:r>
            <a:r>
              <a:rPr lang="cs-CZ" sz="2000" dirty="0" err="1" smtClean="0"/>
              <a:t>teatros</a:t>
            </a:r>
            <a:r>
              <a:rPr lang="cs-CZ" sz="2000" dirty="0" smtClean="0"/>
              <a:t>. </a:t>
            </a:r>
            <a:r>
              <a:rPr lang="cs-CZ" sz="2000" dirty="0" err="1" smtClean="0"/>
              <a:t>Una</a:t>
            </a:r>
            <a:r>
              <a:rPr lang="cs-CZ" sz="2000" dirty="0" smtClean="0"/>
              <a:t> parte se </a:t>
            </a:r>
            <a:r>
              <a:rPr lang="cs-CZ" sz="2000" dirty="0" err="1" smtClean="0"/>
              <a:t>conoce</a:t>
            </a:r>
            <a:r>
              <a:rPr lang="cs-CZ" sz="2000" dirty="0" smtClean="0"/>
              <a:t> </a:t>
            </a:r>
            <a:r>
              <a:rPr lang="cs-CZ" sz="2000" dirty="0" err="1" smtClean="0"/>
              <a:t>como</a:t>
            </a:r>
            <a:r>
              <a:rPr lang="cs-CZ" sz="2000" dirty="0" smtClean="0"/>
              <a:t>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broadway</a:t>
            </a:r>
            <a:r>
              <a:rPr lang="cs-CZ" sz="2000" dirty="0" smtClean="0"/>
              <a:t> madrileño¹²</a:t>
            </a:r>
          </a:p>
          <a:p>
            <a:pPr marL="514350" indent="-514350">
              <a:buAutoNum type="arabicPeriod"/>
            </a:pPr>
            <a:endParaRPr lang="cs-CZ" sz="2000" dirty="0" smtClean="0"/>
          </a:p>
          <a:p>
            <a:pPr marL="514350" indent="-514350">
              <a:buAutoNum type="arabicPeriod"/>
            </a:pPr>
            <a:endParaRPr lang="cs-CZ" sz="2000" dirty="0" smtClean="0"/>
          </a:p>
          <a:p>
            <a:pPr marL="514350" indent="-514350">
              <a:buAutoNum type="arabicPeriod"/>
            </a:pPr>
            <a:endParaRPr lang="cs-CZ" sz="2000" dirty="0" smtClean="0"/>
          </a:p>
          <a:p>
            <a:pPr marL="514350" indent="-514350">
              <a:buAutoNum type="arabicPeriod"/>
            </a:pPr>
            <a:endParaRPr lang="cs-CZ" sz="2000" dirty="0" smtClean="0"/>
          </a:p>
          <a:p>
            <a:pPr marL="514350" indent="-514350">
              <a:buAutoNum type="arabicPeriod"/>
            </a:pPr>
            <a:endParaRPr lang="cs-CZ" sz="2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2"/>
              </a:rPr>
              <a:t>&lt;http://commons.wikimedia.org/wiki/File:Gran_V%C3%ADa_(Madrid)_1.jpg</a:t>
            </a:r>
            <a:r>
              <a:rPr lang="cs-CZ" sz="1000" dirty="0" smtClean="0"/>
              <a:t>&gt;</a:t>
            </a:r>
          </a:p>
          <a:p>
            <a:pPr marL="514350" indent="-514350"/>
            <a:endParaRPr lang="cs-CZ" sz="1000" dirty="0" smtClean="0"/>
          </a:p>
          <a:p>
            <a:pPr marL="514350" indent="-514350">
              <a:buAutoNum type="arabicPeriod"/>
            </a:pPr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3554" name="Picture 2" descr="Gran Vía (Madrid) 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717032"/>
            <a:ext cx="2736304" cy="18242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¿</a:t>
            </a:r>
            <a:r>
              <a:rPr lang="cs-CZ" sz="2800" dirty="0" err="1" smtClean="0">
                <a:solidFill>
                  <a:srgbClr val="FFFF00"/>
                </a:solidFill>
              </a:rPr>
              <a:t>Cómo</a:t>
            </a:r>
            <a:r>
              <a:rPr lang="cs-CZ" sz="2800" dirty="0" smtClean="0">
                <a:solidFill>
                  <a:srgbClr val="FFFF00"/>
                </a:solidFill>
              </a:rPr>
              <a:t> se </a:t>
            </a:r>
            <a:r>
              <a:rPr lang="cs-CZ" sz="2800" dirty="0" err="1" smtClean="0">
                <a:solidFill>
                  <a:srgbClr val="FFFF00"/>
                </a:solidFill>
              </a:rPr>
              <a:t>llama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el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sitio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en</a:t>
            </a:r>
            <a:r>
              <a:rPr lang="cs-CZ" sz="2800" dirty="0" smtClean="0">
                <a:solidFill>
                  <a:srgbClr val="FFFF00"/>
                </a:solidFill>
              </a:rPr>
              <a:t> la foto?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400" dirty="0" smtClean="0"/>
              <a:t>La Gran </a:t>
            </a:r>
            <a:r>
              <a:rPr lang="cs-CZ" sz="2400" dirty="0" err="1" smtClean="0"/>
              <a:t>Vía</a:t>
            </a:r>
            <a:endParaRPr lang="cs-CZ" sz="2400" dirty="0" smtClean="0"/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Museo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</a:t>
            </a:r>
            <a:r>
              <a:rPr lang="cs-CZ" sz="2400" dirty="0" err="1" smtClean="0"/>
              <a:t>Prado</a:t>
            </a:r>
            <a:endParaRPr lang="cs-CZ" sz="2400" dirty="0" smtClean="0"/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Parque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</a:t>
            </a:r>
            <a:r>
              <a:rPr lang="cs-CZ" sz="2400" dirty="0" err="1" smtClean="0"/>
              <a:t>Retiro</a:t>
            </a:r>
            <a:endParaRPr lang="cs-CZ" sz="2400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/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2"/>
              </a:rPr>
              <a:t>&lt;http://commons.wikimedia.org/wiki/File:Gran_V%C3%ADa_(Madrid)_1.jpg</a:t>
            </a:r>
            <a:r>
              <a:rPr lang="cs-CZ" sz="1000" dirty="0" smtClean="0"/>
              <a:t>&gt;</a:t>
            </a:r>
          </a:p>
          <a:p>
            <a:pPr marL="514350" indent="-514350"/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Gran Vía (Madrid) 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140968"/>
            <a:ext cx="3384376" cy="22562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¿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frase</a:t>
            </a:r>
            <a:r>
              <a:rPr lang="cs-CZ" sz="2800" dirty="0" smtClean="0">
                <a:solidFill>
                  <a:srgbClr val="FF0000"/>
                </a:solidFill>
              </a:rPr>
              <a:t> se </a:t>
            </a:r>
            <a:r>
              <a:rPr lang="cs-CZ" sz="2800" dirty="0" err="1" smtClean="0">
                <a:solidFill>
                  <a:srgbClr val="FF0000"/>
                </a:solidFill>
              </a:rPr>
              <a:t>refiere</a:t>
            </a:r>
            <a:r>
              <a:rPr lang="cs-CZ" sz="2800" dirty="0" smtClean="0">
                <a:solidFill>
                  <a:srgbClr val="FF0000"/>
                </a:solidFill>
              </a:rPr>
              <a:t> a la foto?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sz="2400" dirty="0" err="1" smtClean="0"/>
              <a:t>Tiene</a:t>
            </a:r>
            <a:r>
              <a:rPr lang="cs-CZ" sz="2400" dirty="0" smtClean="0"/>
              <a:t> 118 </a:t>
            </a:r>
            <a:r>
              <a:rPr lang="cs-CZ" sz="2400" dirty="0" err="1" smtClean="0"/>
              <a:t>hectáreas</a:t>
            </a:r>
            <a:r>
              <a:rPr lang="cs-CZ" sz="2400" dirty="0" smtClean="0"/>
              <a:t> y es </a:t>
            </a:r>
            <a:r>
              <a:rPr lang="cs-CZ" sz="2400" dirty="0" err="1" smtClean="0"/>
              <a:t>el</a:t>
            </a:r>
            <a:r>
              <a:rPr lang="cs-CZ" sz="2400" dirty="0" smtClean="0"/>
              <a:t> </a:t>
            </a:r>
            <a:r>
              <a:rPr lang="cs-CZ" sz="2400" dirty="0" err="1" smtClean="0"/>
              <a:t>lugar</a:t>
            </a:r>
            <a:r>
              <a:rPr lang="cs-CZ" sz="2400" dirty="0" smtClean="0"/>
              <a:t> </a:t>
            </a:r>
            <a:r>
              <a:rPr lang="cs-CZ" sz="2400" dirty="0" err="1" smtClean="0"/>
              <a:t>adonde</a:t>
            </a:r>
            <a:r>
              <a:rPr lang="cs-CZ" sz="2400" dirty="0" smtClean="0"/>
              <a:t> van a </a:t>
            </a:r>
            <a:r>
              <a:rPr lang="cs-CZ" sz="2400" dirty="0" err="1" smtClean="0"/>
              <a:t>descansar</a:t>
            </a:r>
            <a:r>
              <a:rPr lang="cs-CZ" sz="2400" dirty="0" smtClean="0"/>
              <a:t> </a:t>
            </a:r>
            <a:r>
              <a:rPr lang="cs-CZ" sz="2400" dirty="0" err="1" smtClean="0"/>
              <a:t>mucho</a:t>
            </a:r>
            <a:r>
              <a:rPr lang="cs-CZ" sz="2400" dirty="0" smtClean="0"/>
              <a:t> </a:t>
            </a:r>
            <a:r>
              <a:rPr lang="cs-CZ" sz="2400" dirty="0" err="1" smtClean="0"/>
              <a:t>madrileños</a:t>
            </a:r>
            <a:r>
              <a:rPr lang="cs-CZ" sz="2400" dirty="0" smtClean="0"/>
              <a:t> y </a:t>
            </a:r>
            <a:r>
              <a:rPr lang="cs-CZ" sz="2400" dirty="0" err="1" smtClean="0"/>
              <a:t>visitantes</a:t>
            </a:r>
            <a:r>
              <a:rPr lang="cs-CZ" sz="2400" dirty="0" smtClean="0"/>
              <a:t> de la ciudad¹³</a:t>
            </a:r>
          </a:p>
          <a:p>
            <a:pPr marL="514350" indent="-514350">
              <a:buAutoNum type="arabicPeriod"/>
            </a:pPr>
            <a:r>
              <a:rPr lang="cs-CZ" sz="2400" dirty="0" err="1" smtClean="0"/>
              <a:t>Hay</a:t>
            </a:r>
            <a:r>
              <a:rPr lang="cs-CZ" sz="2400" dirty="0" smtClean="0"/>
              <a:t> </a:t>
            </a:r>
            <a:r>
              <a:rPr lang="cs-CZ" sz="2400" dirty="0" err="1" smtClean="0"/>
              <a:t>obras</a:t>
            </a:r>
            <a:r>
              <a:rPr lang="cs-CZ" sz="2400" dirty="0" smtClean="0"/>
              <a:t> de maestro </a:t>
            </a:r>
            <a:r>
              <a:rPr lang="cs-CZ" sz="2400" dirty="0" err="1" smtClean="0"/>
              <a:t>europeos</a:t>
            </a:r>
            <a:r>
              <a:rPr lang="cs-CZ" sz="2400" dirty="0" smtClean="0"/>
              <a:t> (</a:t>
            </a:r>
            <a:r>
              <a:rPr lang="cs-CZ" sz="2400" dirty="0" err="1" smtClean="0"/>
              <a:t>como</a:t>
            </a:r>
            <a:r>
              <a:rPr lang="cs-CZ" sz="2400" dirty="0" smtClean="0"/>
              <a:t> </a:t>
            </a:r>
            <a:r>
              <a:rPr lang="cs-CZ" sz="2400" dirty="0" err="1" smtClean="0"/>
              <a:t>Velázques</a:t>
            </a:r>
            <a:r>
              <a:rPr lang="cs-CZ" sz="2400" dirty="0" smtClean="0"/>
              <a:t>, </a:t>
            </a:r>
            <a:r>
              <a:rPr lang="cs-CZ" sz="2400" dirty="0" err="1" smtClean="0"/>
              <a:t>Goya</a:t>
            </a:r>
            <a:r>
              <a:rPr lang="cs-CZ" sz="2400" dirty="0" smtClean="0"/>
              <a:t>, El </a:t>
            </a:r>
            <a:r>
              <a:rPr lang="cs-CZ" sz="2400" dirty="0" err="1" smtClean="0"/>
              <a:t>Greco</a:t>
            </a:r>
            <a:r>
              <a:rPr lang="cs-CZ" sz="2400" dirty="0" smtClean="0"/>
              <a:t>) de los </a:t>
            </a:r>
            <a:r>
              <a:rPr lang="cs-CZ" sz="2400" dirty="0" err="1" smtClean="0"/>
              <a:t>siglos</a:t>
            </a:r>
            <a:r>
              <a:rPr lang="cs-CZ" sz="2400" dirty="0" smtClean="0"/>
              <a:t> XVI </a:t>
            </a:r>
            <a:r>
              <a:rPr lang="cs-CZ" sz="2400" dirty="0" err="1" smtClean="0"/>
              <a:t>al</a:t>
            </a:r>
            <a:r>
              <a:rPr lang="cs-CZ" sz="2400" dirty="0" smtClean="0"/>
              <a:t> XIX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Es </a:t>
            </a:r>
            <a:r>
              <a:rPr lang="cs-CZ" sz="2400" dirty="0" err="1" smtClean="0"/>
              <a:t>un</a:t>
            </a:r>
            <a:r>
              <a:rPr lang="cs-CZ" sz="2400" dirty="0" smtClean="0"/>
              <a:t> </a:t>
            </a:r>
            <a:r>
              <a:rPr lang="cs-CZ" sz="2400" dirty="0" err="1" smtClean="0"/>
              <a:t>mercadillo</a:t>
            </a:r>
            <a:r>
              <a:rPr lang="cs-CZ" sz="2400" dirty="0" smtClean="0"/>
              <a:t> </a:t>
            </a:r>
            <a:r>
              <a:rPr lang="cs-CZ" sz="2400" dirty="0" err="1" smtClean="0"/>
              <a:t>muy</a:t>
            </a:r>
            <a:r>
              <a:rPr lang="cs-CZ" sz="2400" dirty="0" smtClean="0"/>
              <a:t> </a:t>
            </a:r>
            <a:r>
              <a:rPr lang="cs-CZ" sz="2400" dirty="0" err="1" smtClean="0"/>
              <a:t>conocido</a:t>
            </a:r>
            <a:r>
              <a:rPr lang="cs-CZ" sz="2400" dirty="0" smtClean="0"/>
              <a:t> </a:t>
            </a:r>
            <a:r>
              <a:rPr lang="cs-CZ" sz="2400" dirty="0" err="1" smtClean="0"/>
              <a:t>donde</a:t>
            </a:r>
            <a:r>
              <a:rPr lang="cs-CZ" sz="2400" dirty="0" smtClean="0"/>
              <a:t> se </a:t>
            </a:r>
            <a:r>
              <a:rPr lang="cs-CZ" sz="2400" dirty="0" err="1" smtClean="0"/>
              <a:t>puede</a:t>
            </a:r>
            <a:r>
              <a:rPr lang="cs-CZ" sz="2400" dirty="0" smtClean="0"/>
              <a:t> </a:t>
            </a:r>
            <a:r>
              <a:rPr lang="cs-CZ" sz="2400" dirty="0" err="1" smtClean="0"/>
              <a:t>comprar</a:t>
            </a:r>
            <a:r>
              <a:rPr lang="cs-CZ" sz="2400" dirty="0" smtClean="0"/>
              <a:t> de </a:t>
            </a:r>
            <a:r>
              <a:rPr lang="cs-CZ" sz="2400" dirty="0" err="1" smtClean="0"/>
              <a:t>todo</a:t>
            </a:r>
            <a:endParaRPr lang="cs-CZ" sz="24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200" dirty="0" smtClean="0"/>
          </a:p>
          <a:p>
            <a:r>
              <a:rPr lang="en-US" sz="1200" dirty="0" smtClean="0"/>
              <a:t>[cit. 201</a:t>
            </a:r>
            <a:r>
              <a:rPr lang="cs-CZ" sz="1200" dirty="0" smtClean="0"/>
              <a:t>3</a:t>
            </a:r>
            <a:r>
              <a:rPr lang="en-US" sz="1200" dirty="0" smtClean="0"/>
              <a:t>-</a:t>
            </a:r>
            <a:r>
              <a:rPr lang="cs-CZ" sz="1200" dirty="0" smtClean="0"/>
              <a:t>02</a:t>
            </a:r>
            <a:r>
              <a:rPr lang="en-US" sz="1200" dirty="0" smtClean="0"/>
              <a:t>-</a:t>
            </a:r>
            <a:r>
              <a:rPr lang="cs-CZ" sz="1200" dirty="0" smtClean="0"/>
              <a:t>06</a:t>
            </a:r>
            <a:r>
              <a:rPr lang="en-US" sz="1200" dirty="0" smtClean="0"/>
              <a:t>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200" dirty="0" smtClean="0">
                <a:hlinkClick r:id="rId2"/>
              </a:rPr>
              <a:t>&lt;http://commons.wikimedia.org/wiki/File:Paseo_de_la_Argentina_(Retiro,_Madrid)_02.jpg</a:t>
            </a:r>
            <a:r>
              <a:rPr lang="cs-CZ" sz="1200" dirty="0" smtClean="0"/>
              <a:t>&gt;</a:t>
            </a:r>
          </a:p>
          <a:p>
            <a:pPr>
              <a:buNone/>
            </a:pPr>
            <a:endParaRPr lang="cs-CZ" sz="1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5602" name="Picture 2" descr="http://upload.wikimedia.org/wikipedia/commons/thumb/5/51/Paseo_de_la_Argentina_%28Retiro%2C_Madrid%29_02.jpg/200px-Paseo_de_la_Argentina_%28Retiro%2C_Madrid%29_0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501008"/>
            <a:ext cx="2736304" cy="20522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¿</a:t>
            </a:r>
            <a:r>
              <a:rPr lang="cs-CZ" sz="2800" dirty="0" err="1" smtClean="0">
                <a:solidFill>
                  <a:srgbClr val="FFFF00"/>
                </a:solidFill>
              </a:rPr>
              <a:t>Cómo</a:t>
            </a:r>
            <a:r>
              <a:rPr lang="cs-CZ" sz="2800" dirty="0" smtClean="0">
                <a:solidFill>
                  <a:srgbClr val="FFFF00"/>
                </a:solidFill>
              </a:rPr>
              <a:t> se </a:t>
            </a:r>
            <a:r>
              <a:rPr lang="cs-CZ" sz="2800" dirty="0" err="1" smtClean="0">
                <a:solidFill>
                  <a:srgbClr val="FFFF00"/>
                </a:solidFill>
              </a:rPr>
              <a:t>llama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el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sitio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en</a:t>
            </a:r>
            <a:r>
              <a:rPr lang="cs-CZ" sz="2800" dirty="0" smtClean="0">
                <a:solidFill>
                  <a:srgbClr val="FFFF00"/>
                </a:solidFill>
              </a:rPr>
              <a:t> la foto?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Rastro</a:t>
            </a:r>
            <a:endParaRPr lang="cs-CZ" sz="2400" dirty="0" smtClean="0"/>
          </a:p>
          <a:p>
            <a:pPr marL="514350" indent="-514350">
              <a:buAutoNum type="arabicPeriod"/>
            </a:pPr>
            <a:r>
              <a:rPr lang="cs-CZ" sz="2400" dirty="0" smtClean="0"/>
              <a:t>La </a:t>
            </a:r>
            <a:r>
              <a:rPr lang="cs-CZ" sz="2400" dirty="0" err="1" smtClean="0"/>
              <a:t>Puerta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Sol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Parque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</a:t>
            </a:r>
            <a:r>
              <a:rPr lang="cs-CZ" sz="2400" dirty="0" err="1" smtClean="0"/>
              <a:t>Retiro</a:t>
            </a:r>
            <a:endParaRPr lang="cs-CZ" sz="2400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&lt;http://commons.wikimedia.org/wiki/File:Paseo_de_la_Argentina_(Retiro,_Madrid)_02.jpg</a:t>
            </a:r>
            <a:r>
              <a:rPr lang="cs-CZ" sz="1000" dirty="0" smtClean="0"/>
              <a:t>&gt;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http://upload.wikimedia.org/wikipedia/commons/thumb/5/51/Paseo_de_la_Argentina_%28Retiro%2C_Madrid%29_02.jpg/200px-Paseo_de_la_Argentina_%28Retiro%2C_Madrid%29_0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230978"/>
            <a:ext cx="3096344" cy="23222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¿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frase</a:t>
            </a:r>
            <a:r>
              <a:rPr lang="cs-CZ" sz="2800" dirty="0" smtClean="0">
                <a:solidFill>
                  <a:srgbClr val="FF0000"/>
                </a:solidFill>
              </a:rPr>
              <a:t> se </a:t>
            </a:r>
            <a:r>
              <a:rPr lang="cs-CZ" sz="2800" dirty="0" err="1" smtClean="0">
                <a:solidFill>
                  <a:srgbClr val="FF0000"/>
                </a:solidFill>
              </a:rPr>
              <a:t>refiere</a:t>
            </a:r>
            <a:r>
              <a:rPr lang="cs-CZ" sz="2800" dirty="0" smtClean="0">
                <a:solidFill>
                  <a:srgbClr val="FF0000"/>
                </a:solidFill>
              </a:rPr>
              <a:t> a la foto?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sz="2000" dirty="0" err="1" smtClean="0"/>
              <a:t>Con</a:t>
            </a:r>
            <a:r>
              <a:rPr lang="cs-CZ" sz="2000" dirty="0" smtClean="0"/>
              <a:t> </a:t>
            </a:r>
            <a:r>
              <a:rPr lang="cs-CZ" sz="2000" dirty="0" err="1" smtClean="0"/>
              <a:t>más</a:t>
            </a:r>
            <a:r>
              <a:rPr lang="cs-CZ" sz="2000" dirty="0" smtClean="0"/>
              <a:t> de 3 400 </a:t>
            </a:r>
            <a:r>
              <a:rPr lang="cs-CZ" sz="2000" dirty="0" err="1" smtClean="0"/>
              <a:t>habitaciones</a:t>
            </a:r>
            <a:r>
              <a:rPr lang="cs-CZ" sz="2000" dirty="0" smtClean="0"/>
              <a:t> es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palacio</a:t>
            </a:r>
            <a:r>
              <a:rPr lang="cs-CZ" sz="2000" dirty="0" smtClean="0"/>
              <a:t> </a:t>
            </a:r>
            <a:r>
              <a:rPr lang="cs-CZ" sz="2000" dirty="0" err="1" smtClean="0"/>
              <a:t>más</a:t>
            </a:r>
            <a:r>
              <a:rPr lang="cs-CZ" sz="2000" dirty="0" smtClean="0"/>
              <a:t> grande de </a:t>
            </a:r>
            <a:r>
              <a:rPr lang="cs-CZ" sz="2000" dirty="0" err="1" smtClean="0"/>
              <a:t>Europa</a:t>
            </a:r>
            <a:r>
              <a:rPr lang="cs-CZ" sz="2000" dirty="0" smtClean="0"/>
              <a:t> occidental¹⁴</a:t>
            </a:r>
          </a:p>
          <a:p>
            <a:pPr marL="514350" indent="-514350">
              <a:buFont typeface="Wingdings 2"/>
              <a:buAutoNum type="arabicPeriod"/>
            </a:pPr>
            <a:r>
              <a:rPr lang="cs-CZ" sz="2000" dirty="0" err="1" smtClean="0"/>
              <a:t>Hay</a:t>
            </a:r>
            <a:r>
              <a:rPr lang="cs-CZ" sz="2000" dirty="0" smtClean="0"/>
              <a:t> </a:t>
            </a:r>
            <a:r>
              <a:rPr lang="cs-CZ" sz="2000" dirty="0" err="1" smtClean="0"/>
              <a:t>obras</a:t>
            </a:r>
            <a:r>
              <a:rPr lang="cs-CZ" sz="2000" dirty="0" smtClean="0"/>
              <a:t> de maestro </a:t>
            </a:r>
            <a:r>
              <a:rPr lang="cs-CZ" sz="2000" dirty="0" err="1" smtClean="0"/>
              <a:t>europeos</a:t>
            </a:r>
            <a:r>
              <a:rPr lang="cs-CZ" sz="2000" dirty="0" smtClean="0"/>
              <a:t> (</a:t>
            </a:r>
            <a:r>
              <a:rPr lang="cs-CZ" sz="2000" dirty="0" err="1" smtClean="0"/>
              <a:t>como</a:t>
            </a:r>
            <a:r>
              <a:rPr lang="cs-CZ" sz="2000" dirty="0" smtClean="0"/>
              <a:t> </a:t>
            </a:r>
            <a:r>
              <a:rPr lang="cs-CZ" sz="2000" dirty="0" err="1" smtClean="0"/>
              <a:t>Velázques</a:t>
            </a:r>
            <a:r>
              <a:rPr lang="cs-CZ" sz="2000" dirty="0" smtClean="0"/>
              <a:t>, </a:t>
            </a:r>
            <a:r>
              <a:rPr lang="cs-CZ" sz="2000" dirty="0" err="1" smtClean="0"/>
              <a:t>Goya</a:t>
            </a:r>
            <a:r>
              <a:rPr lang="cs-CZ" sz="2000" dirty="0" smtClean="0"/>
              <a:t>, El </a:t>
            </a:r>
            <a:r>
              <a:rPr lang="cs-CZ" sz="2000" dirty="0" err="1" smtClean="0"/>
              <a:t>Greco</a:t>
            </a:r>
            <a:r>
              <a:rPr lang="cs-CZ" sz="2000" dirty="0" smtClean="0"/>
              <a:t>) de los </a:t>
            </a:r>
            <a:r>
              <a:rPr lang="cs-CZ" sz="2000" dirty="0" err="1" smtClean="0"/>
              <a:t>siglos</a:t>
            </a:r>
            <a:r>
              <a:rPr lang="cs-CZ" sz="2000" dirty="0" smtClean="0"/>
              <a:t> XVI </a:t>
            </a:r>
            <a:r>
              <a:rPr lang="cs-CZ" sz="2000" dirty="0" err="1" smtClean="0"/>
              <a:t>al</a:t>
            </a:r>
            <a:r>
              <a:rPr lang="cs-CZ" sz="2000" dirty="0" smtClean="0"/>
              <a:t> XIX</a:t>
            </a:r>
          </a:p>
          <a:p>
            <a:pPr marL="514350" indent="-514350">
              <a:buAutoNum type="arabicPeriod"/>
            </a:pPr>
            <a:r>
              <a:rPr lang="cs-CZ" sz="2000" dirty="0" err="1" smtClean="0"/>
              <a:t>En</a:t>
            </a:r>
            <a:r>
              <a:rPr lang="cs-CZ" sz="2000" dirty="0" smtClean="0"/>
              <a:t> los </a:t>
            </a:r>
            <a:r>
              <a:rPr lang="cs-CZ" sz="2000" dirty="0" err="1" smtClean="0"/>
              <a:t>edificios</a:t>
            </a:r>
            <a:r>
              <a:rPr lang="cs-CZ" sz="2000" dirty="0" smtClean="0"/>
              <a:t> </a:t>
            </a:r>
            <a:r>
              <a:rPr lang="cs-CZ" sz="2000" dirty="0" err="1" smtClean="0"/>
              <a:t>hay</a:t>
            </a:r>
            <a:r>
              <a:rPr lang="cs-CZ" sz="2000" dirty="0" smtClean="0"/>
              <a:t> </a:t>
            </a:r>
            <a:r>
              <a:rPr lang="cs-CZ" sz="2000" dirty="0" err="1" smtClean="0"/>
              <a:t>pisos</a:t>
            </a:r>
            <a:r>
              <a:rPr lang="cs-CZ" sz="2000" dirty="0" smtClean="0"/>
              <a:t>, </a:t>
            </a:r>
            <a:r>
              <a:rPr lang="cs-CZ" sz="2000" dirty="0" err="1" smtClean="0"/>
              <a:t>hoteles</a:t>
            </a:r>
            <a:r>
              <a:rPr lang="cs-CZ" sz="2000" dirty="0" smtClean="0"/>
              <a:t>, </a:t>
            </a:r>
            <a:r>
              <a:rPr lang="cs-CZ" sz="2000" dirty="0" err="1" smtClean="0"/>
              <a:t>tiendas</a:t>
            </a:r>
            <a:r>
              <a:rPr lang="cs-CZ" sz="2000" dirty="0" smtClean="0"/>
              <a:t>, </a:t>
            </a:r>
            <a:r>
              <a:rPr lang="cs-CZ" sz="2000" dirty="0" err="1" smtClean="0"/>
              <a:t>pequeñas</a:t>
            </a:r>
            <a:r>
              <a:rPr lang="cs-CZ" sz="2000" dirty="0" smtClean="0"/>
              <a:t>, </a:t>
            </a:r>
            <a:r>
              <a:rPr lang="cs-CZ" sz="2000" dirty="0" err="1" smtClean="0"/>
              <a:t>cafeterías</a:t>
            </a:r>
            <a:r>
              <a:rPr lang="cs-CZ" sz="2000" dirty="0" smtClean="0"/>
              <a:t> y </a:t>
            </a:r>
            <a:r>
              <a:rPr lang="cs-CZ" sz="2000" dirty="0" err="1" smtClean="0"/>
              <a:t>restaurantes</a:t>
            </a:r>
            <a:r>
              <a:rPr lang="cs-CZ" sz="2000" dirty="0" smtClean="0"/>
              <a:t> </a:t>
            </a:r>
            <a:r>
              <a:rPr lang="cs-CZ" sz="2000" dirty="0" err="1" smtClean="0"/>
              <a:t>con</a:t>
            </a:r>
            <a:r>
              <a:rPr lang="cs-CZ" sz="2000" dirty="0" smtClean="0"/>
              <a:t> </a:t>
            </a:r>
            <a:r>
              <a:rPr lang="cs-CZ" sz="2000" dirty="0" err="1" smtClean="0"/>
              <a:t>terrazas</a:t>
            </a:r>
            <a:r>
              <a:rPr lang="cs-CZ" sz="2000" dirty="0" smtClean="0"/>
              <a:t>⁴</a:t>
            </a:r>
          </a:p>
          <a:p>
            <a:pPr marL="514350" indent="-514350">
              <a:buAutoNum type="arabicPeriod"/>
            </a:pPr>
            <a:endParaRPr lang="cs-CZ" sz="2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2"/>
              </a:rPr>
              <a:t>&lt;http://commons.wikimedia.org/wiki/File:Cloister_of_St._Jerome_Church_within_the_Museo_del_Prado_extension.jpg</a:t>
            </a:r>
            <a:r>
              <a:rPr lang="cs-CZ" sz="1000" dirty="0" smtClean="0"/>
              <a:t>&gt;</a:t>
            </a:r>
          </a:p>
          <a:p>
            <a:pPr marL="514350" indent="-514350">
              <a:buNone/>
            </a:pPr>
            <a:endParaRPr lang="cs-CZ" sz="1000" dirty="0" smtClean="0"/>
          </a:p>
          <a:p>
            <a:pPr marL="514350" indent="-514350">
              <a:buAutoNum type="arabicPeriod"/>
            </a:pPr>
            <a:endParaRPr lang="cs-CZ" sz="2000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7650" name="Picture 2" descr="http://upload.wikimedia.org/wikipedia/commons/thumb/1/1e/Cloister_of_St._Jerome_Church_within_the_Museo_del_Prado_extension.jpg/280px-Cloister_of_St._Jerome_Church_within_the_Museo_del_Prado_extensio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3717032"/>
            <a:ext cx="2667000" cy="17716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¿</a:t>
            </a:r>
            <a:r>
              <a:rPr lang="cs-CZ" sz="2800" dirty="0" err="1" smtClean="0">
                <a:solidFill>
                  <a:srgbClr val="FFFF00"/>
                </a:solidFill>
              </a:rPr>
              <a:t>Cómo</a:t>
            </a:r>
            <a:r>
              <a:rPr lang="cs-CZ" sz="2800" dirty="0" smtClean="0">
                <a:solidFill>
                  <a:srgbClr val="FFFF00"/>
                </a:solidFill>
              </a:rPr>
              <a:t> se </a:t>
            </a:r>
            <a:r>
              <a:rPr lang="cs-CZ" sz="2800" dirty="0" err="1" smtClean="0">
                <a:solidFill>
                  <a:srgbClr val="FFFF00"/>
                </a:solidFill>
              </a:rPr>
              <a:t>llama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el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sitio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en</a:t>
            </a:r>
            <a:r>
              <a:rPr lang="cs-CZ" sz="2800" dirty="0" smtClean="0">
                <a:solidFill>
                  <a:srgbClr val="FFFF00"/>
                </a:solidFill>
              </a:rPr>
              <a:t> la foto?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Museo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</a:t>
            </a:r>
            <a:r>
              <a:rPr lang="cs-CZ" sz="2400" dirty="0" err="1" smtClean="0"/>
              <a:t>Prado</a:t>
            </a:r>
            <a:endParaRPr lang="cs-CZ" sz="2400" dirty="0" smtClean="0"/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Palacio</a:t>
            </a:r>
            <a:r>
              <a:rPr lang="cs-CZ" sz="2400" dirty="0" smtClean="0"/>
              <a:t> Real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Monasterio</a:t>
            </a:r>
            <a:r>
              <a:rPr lang="cs-CZ" sz="2400" dirty="0" smtClean="0"/>
              <a:t> de El </a:t>
            </a:r>
            <a:r>
              <a:rPr lang="cs-CZ" sz="2400" dirty="0" err="1" smtClean="0"/>
              <a:t>Escorial</a:t>
            </a: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/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2"/>
              </a:rPr>
              <a:t>&lt;http://commons.wikimedia.org/wiki/File:Cloister_of_St._Jerome_Church_within_the_Museo_del_Prado_extension.jpg</a:t>
            </a:r>
            <a:r>
              <a:rPr lang="cs-CZ" sz="1000" dirty="0" smtClean="0"/>
              <a:t>&gt;</a:t>
            </a:r>
          </a:p>
          <a:p>
            <a:pPr marL="514350" indent="-514350"/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1/1e/Cloister_of_St._Jerome_Church_within_the_Museo_del_Prado_extension.jpg/280px-Cloister_of_St._Jerome_Church_within_the_Museo_del_Prado_extensio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3212976"/>
            <a:ext cx="3168352" cy="21046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¿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frase</a:t>
            </a:r>
            <a:r>
              <a:rPr lang="cs-CZ" sz="2800" dirty="0" smtClean="0">
                <a:solidFill>
                  <a:srgbClr val="FF0000"/>
                </a:solidFill>
              </a:rPr>
              <a:t> se </a:t>
            </a:r>
            <a:r>
              <a:rPr lang="cs-CZ" sz="2800" dirty="0" err="1" smtClean="0">
                <a:solidFill>
                  <a:srgbClr val="FF0000"/>
                </a:solidFill>
              </a:rPr>
              <a:t>refiere</a:t>
            </a:r>
            <a:r>
              <a:rPr lang="cs-CZ" sz="2800" dirty="0" smtClean="0">
                <a:solidFill>
                  <a:srgbClr val="FF0000"/>
                </a:solidFill>
              </a:rPr>
              <a:t> a la foto?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1800" dirty="0" err="1" smtClean="0"/>
              <a:t>También</a:t>
            </a:r>
            <a:r>
              <a:rPr lang="cs-CZ" sz="1800" dirty="0" smtClean="0"/>
              <a:t> </a:t>
            </a:r>
            <a:r>
              <a:rPr lang="cs-CZ" sz="1800" dirty="0" err="1" smtClean="0"/>
              <a:t>está</a:t>
            </a:r>
            <a:r>
              <a:rPr lang="cs-CZ" sz="1800" dirty="0" smtClean="0"/>
              <a:t> </a:t>
            </a:r>
            <a:r>
              <a:rPr lang="cs-CZ" sz="1800" dirty="0" err="1" smtClean="0"/>
              <a:t>en</a:t>
            </a:r>
            <a:r>
              <a:rPr lang="cs-CZ" sz="1800" dirty="0" smtClean="0"/>
              <a:t> </a:t>
            </a:r>
            <a:r>
              <a:rPr lang="cs-CZ" sz="1800" dirty="0" err="1" smtClean="0"/>
              <a:t>esta</a:t>
            </a:r>
            <a:r>
              <a:rPr lang="cs-CZ" sz="1800" dirty="0" smtClean="0"/>
              <a:t> plaza </a:t>
            </a:r>
            <a:r>
              <a:rPr lang="cs-CZ" sz="1800" dirty="0" err="1" smtClean="0"/>
              <a:t>el</a:t>
            </a:r>
            <a:r>
              <a:rPr lang="cs-CZ" sz="1800" dirty="0" smtClean="0"/>
              <a:t> </a:t>
            </a:r>
            <a:r>
              <a:rPr lang="cs-CZ" sz="1800" dirty="0" err="1" smtClean="0"/>
              <a:t>kilómetro</a:t>
            </a:r>
            <a:r>
              <a:rPr lang="cs-CZ" sz="1800" dirty="0" smtClean="0"/>
              <a:t> </a:t>
            </a:r>
            <a:r>
              <a:rPr lang="cs-CZ" sz="1800" dirty="0" err="1" smtClean="0"/>
              <a:t>cero</a:t>
            </a:r>
            <a:r>
              <a:rPr lang="cs-CZ" sz="1800" dirty="0" smtClean="0"/>
              <a:t> de las </a:t>
            </a:r>
            <a:r>
              <a:rPr lang="cs-CZ" sz="1800" dirty="0" err="1" smtClean="0"/>
              <a:t>carreteras</a:t>
            </a:r>
            <a:r>
              <a:rPr lang="cs-CZ" sz="1800" dirty="0" smtClean="0"/>
              <a:t> </a:t>
            </a:r>
            <a:r>
              <a:rPr lang="cs-CZ" sz="1800" dirty="0" err="1" smtClean="0"/>
              <a:t>españolas</a:t>
            </a:r>
            <a:r>
              <a:rPr lang="cs-CZ" sz="1800" dirty="0" smtClean="0"/>
              <a:t> </a:t>
            </a:r>
            <a:r>
              <a:rPr lang="cs-CZ" sz="1800" dirty="0" err="1" smtClean="0"/>
              <a:t>que</a:t>
            </a:r>
            <a:r>
              <a:rPr lang="cs-CZ" sz="1800" dirty="0" smtClean="0"/>
              <a:t> </a:t>
            </a:r>
            <a:r>
              <a:rPr lang="cs-CZ" sz="1800" dirty="0" err="1" smtClean="0"/>
              <a:t>representa</a:t>
            </a:r>
            <a:r>
              <a:rPr lang="cs-CZ" sz="1800" dirty="0" smtClean="0"/>
              <a:t> </a:t>
            </a:r>
            <a:r>
              <a:rPr lang="cs-CZ" sz="1800" dirty="0" err="1" smtClean="0"/>
              <a:t>el</a:t>
            </a:r>
            <a:r>
              <a:rPr lang="cs-CZ" sz="1800" dirty="0" smtClean="0"/>
              <a:t> </a:t>
            </a:r>
            <a:r>
              <a:rPr lang="cs-CZ" sz="1800" dirty="0" err="1" smtClean="0"/>
              <a:t>centro</a:t>
            </a:r>
            <a:r>
              <a:rPr lang="cs-CZ" sz="1800" dirty="0" smtClean="0"/>
              <a:t> </a:t>
            </a:r>
            <a:r>
              <a:rPr lang="cs-CZ" sz="1800" dirty="0" err="1" smtClean="0"/>
              <a:t>del</a:t>
            </a:r>
            <a:r>
              <a:rPr lang="cs-CZ" sz="1800" dirty="0" smtClean="0"/>
              <a:t> </a:t>
            </a:r>
            <a:r>
              <a:rPr lang="cs-CZ" sz="1800" dirty="0" err="1" smtClean="0"/>
              <a:t>país</a:t>
            </a:r>
            <a:r>
              <a:rPr lang="cs-CZ" sz="1800" dirty="0" smtClean="0"/>
              <a:t>⁹</a:t>
            </a:r>
          </a:p>
          <a:p>
            <a:pPr marL="514350" indent="-514350">
              <a:buFont typeface="Wingdings 2"/>
              <a:buAutoNum type="arabicPeriod"/>
            </a:pPr>
            <a:r>
              <a:rPr lang="cs-CZ" sz="1800" dirty="0" smtClean="0"/>
              <a:t>El </a:t>
            </a:r>
            <a:r>
              <a:rPr lang="cs-CZ" sz="1800" dirty="0" err="1" smtClean="0"/>
              <a:t>palacio</a:t>
            </a:r>
            <a:r>
              <a:rPr lang="cs-CZ" sz="1800" dirty="0" smtClean="0"/>
              <a:t> </a:t>
            </a:r>
            <a:r>
              <a:rPr lang="cs-CZ" sz="1800" dirty="0" err="1" smtClean="0"/>
              <a:t>fue</a:t>
            </a:r>
            <a:r>
              <a:rPr lang="cs-CZ" sz="1800" dirty="0" smtClean="0"/>
              <a:t> </a:t>
            </a:r>
            <a:r>
              <a:rPr lang="cs-CZ" sz="1800" dirty="0" err="1" smtClean="0"/>
              <a:t>residencia</a:t>
            </a:r>
            <a:r>
              <a:rPr lang="cs-CZ" sz="1800" dirty="0" smtClean="0"/>
              <a:t> de la </a:t>
            </a:r>
            <a:r>
              <a:rPr lang="cs-CZ" sz="1800" dirty="0" err="1" smtClean="0"/>
              <a:t>Familia</a:t>
            </a:r>
            <a:r>
              <a:rPr lang="cs-CZ" sz="1800" dirty="0" smtClean="0"/>
              <a:t> Real </a:t>
            </a:r>
            <a:r>
              <a:rPr lang="cs-CZ" sz="1800" dirty="0" err="1" smtClean="0"/>
              <a:t>Española</a:t>
            </a:r>
            <a:r>
              <a:rPr lang="cs-CZ" sz="1800" dirty="0" smtClean="0"/>
              <a:t> y es </a:t>
            </a:r>
            <a:r>
              <a:rPr lang="cs-CZ" sz="1800" dirty="0" err="1" smtClean="0"/>
              <a:t>el</a:t>
            </a:r>
            <a:r>
              <a:rPr lang="cs-CZ" sz="1800" dirty="0" smtClean="0"/>
              <a:t> </a:t>
            </a:r>
            <a:r>
              <a:rPr lang="cs-CZ" sz="1800" dirty="0" err="1" smtClean="0"/>
              <a:t>lugar</a:t>
            </a:r>
            <a:r>
              <a:rPr lang="cs-CZ" sz="1800" dirty="0" smtClean="0"/>
              <a:t> de </a:t>
            </a:r>
            <a:r>
              <a:rPr lang="cs-CZ" sz="1800" dirty="0" err="1" smtClean="0"/>
              <a:t>sepultura</a:t>
            </a:r>
            <a:r>
              <a:rPr lang="cs-CZ" sz="1800" dirty="0" smtClean="0"/>
              <a:t> de los </a:t>
            </a:r>
            <a:r>
              <a:rPr lang="cs-CZ" sz="1800" dirty="0" err="1" smtClean="0"/>
              <a:t>reyes</a:t>
            </a:r>
            <a:r>
              <a:rPr lang="cs-CZ" sz="1800" dirty="0" smtClean="0"/>
              <a:t> de </a:t>
            </a:r>
            <a:r>
              <a:rPr lang="cs-CZ" sz="1800" dirty="0" err="1" smtClean="0"/>
              <a:t>España</a:t>
            </a:r>
            <a:r>
              <a:rPr lang="cs-CZ" sz="1800" dirty="0" smtClean="0"/>
              <a:t> y </a:t>
            </a:r>
            <a:r>
              <a:rPr lang="cs-CZ" sz="1800" dirty="0" err="1" smtClean="0"/>
              <a:t>actualmente</a:t>
            </a:r>
            <a:r>
              <a:rPr lang="cs-CZ" sz="1800" dirty="0" smtClean="0"/>
              <a:t> </a:t>
            </a:r>
            <a:r>
              <a:rPr lang="cs-CZ" sz="1800" dirty="0" err="1" smtClean="0"/>
              <a:t>está</a:t>
            </a:r>
            <a:r>
              <a:rPr lang="cs-CZ" sz="1800" dirty="0" smtClean="0"/>
              <a:t> </a:t>
            </a:r>
            <a:r>
              <a:rPr lang="cs-CZ" sz="1800" dirty="0" err="1" smtClean="0"/>
              <a:t>ocupado</a:t>
            </a:r>
            <a:r>
              <a:rPr lang="cs-CZ" sz="1800" dirty="0" smtClean="0"/>
              <a:t> </a:t>
            </a:r>
            <a:r>
              <a:rPr lang="cs-CZ" sz="1800" dirty="0" err="1" smtClean="0"/>
              <a:t>por</a:t>
            </a:r>
            <a:r>
              <a:rPr lang="cs-CZ" sz="1800" dirty="0" smtClean="0"/>
              <a:t> los </a:t>
            </a:r>
            <a:r>
              <a:rPr lang="cs-CZ" sz="1800" dirty="0" err="1" smtClean="0"/>
              <a:t>frailes</a:t>
            </a:r>
            <a:r>
              <a:rPr lang="cs-CZ" sz="1800" dirty="0" smtClean="0"/>
              <a:t> de la </a:t>
            </a:r>
            <a:r>
              <a:rPr lang="cs-CZ" sz="1800" dirty="0" err="1" smtClean="0"/>
              <a:t>Orden</a:t>
            </a:r>
            <a:r>
              <a:rPr lang="cs-CZ" sz="1800" dirty="0" smtClean="0"/>
              <a:t> de San </a:t>
            </a:r>
            <a:r>
              <a:rPr lang="cs-CZ" sz="1800" dirty="0" err="1" smtClean="0"/>
              <a:t>Augustín</a:t>
            </a:r>
            <a:endParaRPr lang="cs-CZ" sz="1800" dirty="0" smtClean="0"/>
          </a:p>
          <a:p>
            <a:pPr marL="514350" indent="-514350">
              <a:buFont typeface="Wingdings 2"/>
              <a:buAutoNum type="arabicPeriod"/>
            </a:pPr>
            <a:r>
              <a:rPr lang="cs-CZ" sz="1800" dirty="0" smtClean="0"/>
              <a:t>La plaza </a:t>
            </a:r>
            <a:r>
              <a:rPr lang="cs-CZ" sz="1800" dirty="0" err="1" smtClean="0"/>
              <a:t>está</a:t>
            </a:r>
            <a:r>
              <a:rPr lang="cs-CZ" sz="1800" dirty="0" smtClean="0"/>
              <a:t> </a:t>
            </a:r>
            <a:r>
              <a:rPr lang="cs-CZ" sz="1800" dirty="0" err="1" smtClean="0"/>
              <a:t>completamente</a:t>
            </a:r>
            <a:r>
              <a:rPr lang="cs-CZ" sz="1800" dirty="0" smtClean="0"/>
              <a:t> </a:t>
            </a:r>
            <a:r>
              <a:rPr lang="cs-CZ" sz="1800" dirty="0" err="1" smtClean="0"/>
              <a:t>rodeada</a:t>
            </a:r>
            <a:r>
              <a:rPr lang="cs-CZ" sz="1800" dirty="0" smtClean="0"/>
              <a:t> de </a:t>
            </a:r>
            <a:r>
              <a:rPr lang="cs-CZ" sz="1800" dirty="0" err="1" smtClean="0"/>
              <a:t>edificios</a:t>
            </a:r>
            <a:r>
              <a:rPr lang="cs-CZ" sz="1800" dirty="0" smtClean="0"/>
              <a:t> de </a:t>
            </a:r>
            <a:r>
              <a:rPr lang="cs-CZ" sz="1800" dirty="0" err="1" smtClean="0"/>
              <a:t>tres</a:t>
            </a:r>
            <a:r>
              <a:rPr lang="cs-CZ" sz="1800" dirty="0" smtClean="0"/>
              <a:t> </a:t>
            </a:r>
            <a:r>
              <a:rPr lang="cs-CZ" sz="1800" dirty="0" err="1" smtClean="0"/>
              <a:t>plantas</a:t>
            </a:r>
            <a:r>
              <a:rPr lang="cs-CZ" sz="1800" dirty="0" smtClean="0"/>
              <a:t>, la </a:t>
            </a:r>
            <a:r>
              <a:rPr lang="cs-CZ" sz="1800" dirty="0" err="1" smtClean="0"/>
              <a:t>mayoría</a:t>
            </a:r>
            <a:r>
              <a:rPr lang="cs-CZ" sz="1800" dirty="0" smtClean="0"/>
              <a:t> </a:t>
            </a:r>
            <a:r>
              <a:rPr lang="cs-CZ" sz="1800" dirty="0" err="1" smtClean="0"/>
              <a:t>rojos</a:t>
            </a:r>
            <a:r>
              <a:rPr lang="cs-CZ" sz="1800" dirty="0" smtClean="0"/>
              <a:t>, </a:t>
            </a:r>
            <a:r>
              <a:rPr lang="cs-CZ" sz="1800" dirty="0" err="1" smtClean="0"/>
              <a:t>con</a:t>
            </a:r>
            <a:r>
              <a:rPr lang="cs-CZ" sz="1800" dirty="0" smtClean="0"/>
              <a:t> 237 </a:t>
            </a:r>
            <a:r>
              <a:rPr lang="cs-CZ" sz="1800" dirty="0" err="1" smtClean="0"/>
              <a:t>balcones</a:t>
            </a:r>
            <a:r>
              <a:rPr lang="cs-CZ" sz="1800" dirty="0" smtClean="0"/>
              <a:t>⁵</a:t>
            </a:r>
          </a:p>
          <a:p>
            <a:pPr marL="514350" indent="-514350">
              <a:buFont typeface="Wingdings 2"/>
              <a:buAutoNum type="arabicPeriod"/>
            </a:pPr>
            <a:endParaRPr lang="cs-CZ" sz="1800" dirty="0" smtClean="0"/>
          </a:p>
          <a:p>
            <a:pPr marL="514350" indent="-514350">
              <a:buFont typeface="Wingdings 2"/>
              <a:buAutoNum type="arabicPeriod"/>
            </a:pPr>
            <a:endParaRPr lang="cs-CZ" sz="1800" dirty="0" smtClean="0"/>
          </a:p>
          <a:p>
            <a:pPr marL="514350" indent="-514350">
              <a:buFont typeface="Wingdings 2"/>
              <a:buAutoNum type="arabicPeriod"/>
            </a:pPr>
            <a:endParaRPr lang="cs-CZ" sz="18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2"/>
              </a:rPr>
              <a:t>&lt;http://commons.wikimedia.org/wiki/File:Plaza_Mayor_de_Madrid_02.jpg</a:t>
            </a:r>
            <a:r>
              <a:rPr lang="cs-CZ" sz="1000" dirty="0" smtClean="0"/>
              <a:t>&gt;</a:t>
            </a:r>
          </a:p>
          <a:p>
            <a:pPr marL="514350" indent="-514350">
              <a:buNone/>
            </a:pPr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9698" name="Picture 2" descr="http://upload.wikimedia.org/wikipedia/commons/thumb/b/bb/Plaza_Mayor_de_Madrid_02.jpg/220px-Plaza_Mayor_de_Madrid_0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3645024"/>
            <a:ext cx="2736304" cy="18283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¿</a:t>
            </a:r>
            <a:r>
              <a:rPr lang="cs-CZ" sz="2800" dirty="0" err="1" smtClean="0">
                <a:solidFill>
                  <a:srgbClr val="FFFF00"/>
                </a:solidFill>
              </a:rPr>
              <a:t>Cómo</a:t>
            </a:r>
            <a:r>
              <a:rPr lang="cs-CZ" sz="2800" dirty="0" smtClean="0">
                <a:solidFill>
                  <a:srgbClr val="FFFF00"/>
                </a:solidFill>
              </a:rPr>
              <a:t> se </a:t>
            </a:r>
            <a:r>
              <a:rPr lang="cs-CZ" sz="2800" dirty="0" err="1" smtClean="0">
                <a:solidFill>
                  <a:srgbClr val="FFFF00"/>
                </a:solidFill>
              </a:rPr>
              <a:t>llama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el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sitio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en</a:t>
            </a:r>
            <a:r>
              <a:rPr lang="cs-CZ" sz="2800" dirty="0" smtClean="0">
                <a:solidFill>
                  <a:srgbClr val="FFFF00"/>
                </a:solidFill>
              </a:rPr>
              <a:t> la foto?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sz="2400" dirty="0" smtClean="0"/>
              <a:t>La </a:t>
            </a:r>
            <a:r>
              <a:rPr lang="cs-CZ" sz="2400" dirty="0" err="1" smtClean="0"/>
              <a:t>Puerta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Sol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Rastro</a:t>
            </a:r>
            <a:endParaRPr lang="cs-CZ" sz="2400" dirty="0" smtClean="0"/>
          </a:p>
          <a:p>
            <a:pPr marL="514350" indent="-514350">
              <a:buAutoNum type="arabicPeriod"/>
            </a:pPr>
            <a:r>
              <a:rPr lang="cs-CZ" sz="2400" dirty="0" smtClean="0"/>
              <a:t>La Plaza </a:t>
            </a:r>
            <a:r>
              <a:rPr lang="cs-CZ" sz="2400" dirty="0" err="1" smtClean="0"/>
              <a:t>Mayor</a:t>
            </a: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 smtClean="0"/>
          </a:p>
          <a:p>
            <a:pPr marL="514350" indent="-514350"/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2"/>
              </a:rPr>
              <a:t>&lt;http://commons.wikimedia.org/wiki/File:Plaza_Mayor_de_Madrid_02.jpg</a:t>
            </a:r>
            <a:r>
              <a:rPr lang="cs-CZ" sz="1000" dirty="0" smtClean="0"/>
              <a:t>&gt;</a:t>
            </a:r>
          </a:p>
          <a:p>
            <a:pPr marL="514350" indent="-514350">
              <a:buAutoNum type="arabicPeriod"/>
            </a:pPr>
            <a:endParaRPr lang="cs-CZ" sz="1000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http://upload.wikimedia.org/wikipedia/commons/thumb/b/bb/Plaza_Mayor_de_Madrid_02.jpg/220px-Plaza_Mayor_de_Madrid_0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924944"/>
            <a:ext cx="3744416" cy="25019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¿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frase</a:t>
            </a:r>
            <a:r>
              <a:rPr lang="cs-CZ" sz="2800" dirty="0" smtClean="0">
                <a:solidFill>
                  <a:srgbClr val="FF0000"/>
                </a:solidFill>
              </a:rPr>
              <a:t> se </a:t>
            </a:r>
            <a:r>
              <a:rPr lang="cs-CZ" sz="2800" dirty="0" err="1" smtClean="0">
                <a:solidFill>
                  <a:srgbClr val="FF0000"/>
                </a:solidFill>
              </a:rPr>
              <a:t>refiere</a:t>
            </a:r>
            <a:r>
              <a:rPr lang="cs-CZ" sz="2800" dirty="0" smtClean="0">
                <a:solidFill>
                  <a:srgbClr val="FF0000"/>
                </a:solidFill>
              </a:rPr>
              <a:t> a la foto?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000" dirty="0" smtClean="0"/>
              <a:t>Es la plaza </a:t>
            </a:r>
            <a:r>
              <a:rPr lang="cs-CZ" sz="2000" dirty="0" err="1" smtClean="0"/>
              <a:t>central</a:t>
            </a:r>
            <a:r>
              <a:rPr lang="cs-CZ" sz="2000" dirty="0" smtClean="0"/>
              <a:t> de Madrid, </a:t>
            </a:r>
            <a:r>
              <a:rPr lang="cs-CZ" sz="2000" dirty="0" err="1" smtClean="0"/>
              <a:t>punto</a:t>
            </a:r>
            <a:r>
              <a:rPr lang="cs-CZ" sz="2000" dirty="0" smtClean="0"/>
              <a:t> de </a:t>
            </a:r>
            <a:r>
              <a:rPr lang="cs-CZ" sz="2000" dirty="0" err="1" smtClean="0"/>
              <a:t>encuentro</a:t>
            </a:r>
            <a:r>
              <a:rPr lang="cs-CZ" sz="2000" dirty="0" smtClean="0"/>
              <a:t> de la </a:t>
            </a:r>
            <a:r>
              <a:rPr lang="cs-CZ" sz="2000" dirty="0" err="1" smtClean="0"/>
              <a:t>gente</a:t>
            </a:r>
            <a:r>
              <a:rPr lang="cs-CZ" sz="2000" dirty="0" smtClean="0"/>
              <a:t>. La </a:t>
            </a:r>
            <a:r>
              <a:rPr lang="cs-CZ" sz="2000" dirty="0" err="1" smtClean="0"/>
              <a:t>Estatua</a:t>
            </a:r>
            <a:r>
              <a:rPr lang="cs-CZ" sz="2000" dirty="0" smtClean="0"/>
              <a:t> de Oso y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Madroño</a:t>
            </a:r>
            <a:r>
              <a:rPr lang="cs-CZ" sz="2000" dirty="0" smtClean="0"/>
              <a:t> es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símbolo</a:t>
            </a:r>
            <a:r>
              <a:rPr lang="cs-CZ" sz="2000" dirty="0" smtClean="0"/>
              <a:t> de la ciudad²</a:t>
            </a:r>
          </a:p>
          <a:p>
            <a:pPr marL="514350" indent="-514350">
              <a:buFont typeface="Wingdings 2"/>
              <a:buAutoNum type="arabicPeriod"/>
            </a:pPr>
            <a:r>
              <a:rPr lang="cs-CZ" sz="2000" dirty="0" err="1" smtClean="0"/>
              <a:t>Tiene</a:t>
            </a:r>
            <a:r>
              <a:rPr lang="cs-CZ" sz="2000" dirty="0" smtClean="0"/>
              <a:t> 118 </a:t>
            </a:r>
            <a:r>
              <a:rPr lang="cs-CZ" sz="2000" dirty="0" err="1" smtClean="0"/>
              <a:t>hectáreas</a:t>
            </a:r>
            <a:r>
              <a:rPr lang="cs-CZ" sz="2000" dirty="0" smtClean="0"/>
              <a:t> y es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lugar</a:t>
            </a:r>
            <a:r>
              <a:rPr lang="cs-CZ" sz="2000" dirty="0" smtClean="0"/>
              <a:t> </a:t>
            </a:r>
            <a:r>
              <a:rPr lang="cs-CZ" sz="2000" dirty="0" err="1" smtClean="0"/>
              <a:t>adonde</a:t>
            </a:r>
            <a:r>
              <a:rPr lang="cs-CZ" sz="2000" dirty="0" smtClean="0"/>
              <a:t> van a </a:t>
            </a:r>
            <a:r>
              <a:rPr lang="cs-CZ" sz="2000" dirty="0" err="1" smtClean="0"/>
              <a:t>descansar</a:t>
            </a:r>
            <a:r>
              <a:rPr lang="cs-CZ" sz="2000" dirty="0" smtClean="0"/>
              <a:t> </a:t>
            </a:r>
            <a:r>
              <a:rPr lang="cs-CZ" sz="2000" dirty="0" err="1" smtClean="0"/>
              <a:t>mucho</a:t>
            </a:r>
            <a:r>
              <a:rPr lang="cs-CZ" sz="2000" dirty="0" smtClean="0"/>
              <a:t> </a:t>
            </a:r>
            <a:r>
              <a:rPr lang="cs-CZ" sz="2000" dirty="0" err="1" smtClean="0"/>
              <a:t>madrileños</a:t>
            </a:r>
            <a:r>
              <a:rPr lang="cs-CZ" sz="2000" dirty="0" smtClean="0"/>
              <a:t> y </a:t>
            </a:r>
            <a:r>
              <a:rPr lang="cs-CZ" sz="2000" dirty="0" err="1" smtClean="0"/>
              <a:t>visitantes</a:t>
            </a:r>
            <a:r>
              <a:rPr lang="cs-CZ" sz="2000" dirty="0" smtClean="0"/>
              <a:t> de la ciudad¹³</a:t>
            </a:r>
          </a:p>
          <a:p>
            <a:pPr marL="514350" indent="-514350">
              <a:buFont typeface="Wingdings 2"/>
              <a:buAutoNum type="arabicPeriod"/>
            </a:pPr>
            <a:r>
              <a:rPr lang="cs-CZ" sz="2000" dirty="0" err="1" smtClean="0"/>
              <a:t>Hay</a:t>
            </a:r>
            <a:r>
              <a:rPr lang="cs-CZ" sz="2000" dirty="0" smtClean="0"/>
              <a:t> </a:t>
            </a:r>
            <a:r>
              <a:rPr lang="cs-CZ" sz="2000" dirty="0" err="1" smtClean="0"/>
              <a:t>unas</a:t>
            </a:r>
            <a:r>
              <a:rPr lang="cs-CZ" sz="2000" dirty="0" smtClean="0"/>
              <a:t> 20.000 </a:t>
            </a:r>
            <a:r>
              <a:rPr lang="cs-CZ" sz="2000" dirty="0" err="1" smtClean="0"/>
              <a:t>obras</a:t>
            </a:r>
            <a:r>
              <a:rPr lang="cs-CZ" sz="2000" dirty="0" smtClean="0"/>
              <a:t>: </a:t>
            </a:r>
            <a:r>
              <a:rPr lang="cs-CZ" sz="2000" dirty="0" err="1" smtClean="0"/>
              <a:t>esculturas</a:t>
            </a:r>
            <a:r>
              <a:rPr lang="cs-CZ" sz="2000" dirty="0" smtClean="0"/>
              <a:t>, </a:t>
            </a:r>
            <a:r>
              <a:rPr lang="cs-CZ" sz="2000" dirty="0" err="1" smtClean="0"/>
              <a:t>fotografías</a:t>
            </a:r>
            <a:r>
              <a:rPr lang="cs-CZ" sz="2000" dirty="0" smtClean="0"/>
              <a:t>, </a:t>
            </a:r>
            <a:r>
              <a:rPr lang="cs-CZ" sz="2000" dirty="0" err="1" smtClean="0"/>
              <a:t>vídeos</a:t>
            </a:r>
            <a:r>
              <a:rPr lang="cs-CZ" sz="2000" dirty="0" smtClean="0"/>
              <a:t> y vídeoinstalaciones¹¹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/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2"/>
              </a:rPr>
              <a:t>&lt;http://commons.wikimedia.org/wiki/File:MNCARS_Patio_Escultura_Miro.JPG</a:t>
            </a:r>
            <a:r>
              <a:rPr lang="cs-CZ" sz="1000" dirty="0" smtClean="0"/>
              <a:t>&gt;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AutoNum type="arabicPeriod"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1746" name="Picture 2" descr="http://upload.wikimedia.org/wikipedia/commons/thumb/e/ec/MNCARS_Patio_Escultura_Miro.JPG/245px-MNCARS_Patio_Escultura_Mir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429000"/>
            <a:ext cx="2333625" cy="31146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¿</a:t>
            </a:r>
            <a:r>
              <a:rPr lang="cs-CZ" sz="2800" dirty="0" err="1" smtClean="0">
                <a:solidFill>
                  <a:srgbClr val="FFFF00"/>
                </a:solidFill>
              </a:rPr>
              <a:t>Cómo</a:t>
            </a:r>
            <a:r>
              <a:rPr lang="cs-CZ" sz="2800" dirty="0" smtClean="0">
                <a:solidFill>
                  <a:srgbClr val="FFFF00"/>
                </a:solidFill>
              </a:rPr>
              <a:t> se </a:t>
            </a:r>
            <a:r>
              <a:rPr lang="cs-CZ" sz="2800" dirty="0" err="1" smtClean="0">
                <a:solidFill>
                  <a:srgbClr val="FFFF00"/>
                </a:solidFill>
              </a:rPr>
              <a:t>llama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el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sitio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en</a:t>
            </a:r>
            <a:r>
              <a:rPr lang="cs-CZ" sz="2800" dirty="0" smtClean="0">
                <a:solidFill>
                  <a:srgbClr val="FFFF00"/>
                </a:solidFill>
              </a:rPr>
              <a:t> la foto?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Centro</a:t>
            </a:r>
            <a:r>
              <a:rPr lang="cs-CZ" sz="2400" dirty="0" smtClean="0"/>
              <a:t> de </a:t>
            </a:r>
            <a:r>
              <a:rPr lang="cs-CZ" sz="2400" dirty="0" err="1" smtClean="0"/>
              <a:t>Arte</a:t>
            </a:r>
            <a:r>
              <a:rPr lang="cs-CZ" sz="2400" dirty="0" smtClean="0"/>
              <a:t> </a:t>
            </a:r>
            <a:r>
              <a:rPr lang="cs-CZ" sz="2400" dirty="0" err="1" smtClean="0"/>
              <a:t>Reina</a:t>
            </a:r>
            <a:r>
              <a:rPr lang="cs-CZ" sz="2400" dirty="0" smtClean="0"/>
              <a:t> </a:t>
            </a:r>
            <a:r>
              <a:rPr lang="cs-CZ" sz="2400" dirty="0" err="1" smtClean="0"/>
              <a:t>Sofía</a:t>
            </a:r>
            <a:endParaRPr lang="cs-CZ" sz="2400" dirty="0" smtClean="0"/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Museo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</a:t>
            </a:r>
            <a:r>
              <a:rPr lang="cs-CZ" sz="2400" dirty="0" err="1" smtClean="0"/>
              <a:t>Prado</a:t>
            </a:r>
            <a:endParaRPr lang="cs-CZ" sz="2400" dirty="0" smtClean="0"/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Parque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</a:t>
            </a:r>
            <a:r>
              <a:rPr lang="cs-CZ" sz="2400" dirty="0" err="1" smtClean="0"/>
              <a:t>Retiro</a:t>
            </a:r>
            <a:endParaRPr lang="cs-CZ" sz="2400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2"/>
              </a:rPr>
              <a:t>&lt;http://commons.wikimedia.org/wiki/File:MNCARS_Patio_Escultura_Miro.JPG</a:t>
            </a:r>
            <a:r>
              <a:rPr lang="cs-CZ" sz="1000" dirty="0" smtClean="0"/>
              <a:t>&gt;</a:t>
            </a:r>
          </a:p>
          <a:p>
            <a:pPr marL="514350" indent="-514350">
              <a:buAutoNum type="arabicPeriod"/>
            </a:pPr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http://upload.wikimedia.org/wikipedia/commons/thumb/e/ec/MNCARS_Patio_Escultura_Miro.JPG/245px-MNCARS_Patio_Escultura_Mir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348880"/>
            <a:ext cx="2333625" cy="31146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¿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frase</a:t>
            </a:r>
            <a:r>
              <a:rPr lang="cs-CZ" sz="2800" dirty="0" smtClean="0">
                <a:solidFill>
                  <a:srgbClr val="FF0000"/>
                </a:solidFill>
              </a:rPr>
              <a:t> se </a:t>
            </a:r>
            <a:r>
              <a:rPr lang="cs-CZ" sz="2800" dirty="0" err="1" smtClean="0">
                <a:solidFill>
                  <a:srgbClr val="FF0000"/>
                </a:solidFill>
              </a:rPr>
              <a:t>refiere</a:t>
            </a:r>
            <a:r>
              <a:rPr lang="cs-CZ" sz="2800" dirty="0" smtClean="0">
                <a:solidFill>
                  <a:srgbClr val="FF0000"/>
                </a:solidFill>
              </a:rPr>
              <a:t> a la foto?</a:t>
            </a:r>
            <a:endParaRPr lang="cs-CZ" sz="2800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Es </a:t>
            </a:r>
            <a:r>
              <a:rPr lang="cs-CZ" sz="2200" dirty="0" err="1" smtClean="0"/>
              <a:t>un</a:t>
            </a:r>
            <a:r>
              <a:rPr lang="cs-CZ" sz="2200" dirty="0" smtClean="0"/>
              <a:t> </a:t>
            </a:r>
            <a:r>
              <a:rPr lang="cs-CZ" sz="2200" dirty="0" err="1" smtClean="0"/>
              <a:t>mercadillo</a:t>
            </a:r>
            <a:r>
              <a:rPr lang="cs-CZ" sz="2200" dirty="0" smtClean="0"/>
              <a:t> </a:t>
            </a:r>
            <a:r>
              <a:rPr lang="cs-CZ" sz="2200" dirty="0" err="1" smtClean="0"/>
              <a:t>muy</a:t>
            </a:r>
            <a:r>
              <a:rPr lang="cs-CZ" sz="2200" dirty="0" smtClean="0"/>
              <a:t> </a:t>
            </a:r>
            <a:r>
              <a:rPr lang="cs-CZ" sz="2200" dirty="0" err="1" smtClean="0"/>
              <a:t>conocido</a:t>
            </a:r>
            <a:r>
              <a:rPr lang="cs-CZ" sz="2200" dirty="0" smtClean="0"/>
              <a:t> </a:t>
            </a:r>
            <a:r>
              <a:rPr lang="cs-CZ" sz="2200" dirty="0" err="1" smtClean="0"/>
              <a:t>que</a:t>
            </a:r>
            <a:r>
              <a:rPr lang="cs-CZ" sz="2200" dirty="0" smtClean="0"/>
              <a:t> se </a:t>
            </a:r>
            <a:r>
              <a:rPr lang="cs-CZ" sz="2200" dirty="0" err="1" smtClean="0"/>
              <a:t>organiza</a:t>
            </a:r>
            <a:r>
              <a:rPr lang="cs-CZ" sz="2200" dirty="0" smtClean="0"/>
              <a:t> los </a:t>
            </a:r>
            <a:r>
              <a:rPr lang="cs-CZ" sz="2200" dirty="0" err="1" smtClean="0"/>
              <a:t>domingos</a:t>
            </a:r>
            <a:r>
              <a:rPr lang="cs-CZ" sz="2200" dirty="0" smtClean="0"/>
              <a:t> </a:t>
            </a:r>
            <a:r>
              <a:rPr lang="cs-CZ" sz="2200" dirty="0" err="1" smtClean="0"/>
              <a:t>en</a:t>
            </a:r>
            <a:r>
              <a:rPr lang="cs-CZ" sz="2200" dirty="0" smtClean="0"/>
              <a:t> las </a:t>
            </a:r>
            <a:r>
              <a:rPr lang="cs-CZ" sz="2200" dirty="0" err="1" smtClean="0"/>
              <a:t>calles</a:t>
            </a:r>
            <a:r>
              <a:rPr lang="cs-CZ" sz="2200" dirty="0" smtClean="0"/>
              <a:t> </a:t>
            </a:r>
            <a:r>
              <a:rPr lang="cs-CZ" sz="2200" dirty="0" err="1" smtClean="0"/>
              <a:t>del</a:t>
            </a:r>
            <a:r>
              <a:rPr lang="cs-CZ" sz="2200" dirty="0" smtClean="0"/>
              <a:t> </a:t>
            </a:r>
            <a:r>
              <a:rPr lang="cs-CZ" sz="2200" dirty="0" err="1" smtClean="0"/>
              <a:t>centro</a:t>
            </a:r>
            <a:r>
              <a:rPr lang="cs-CZ" sz="2200" dirty="0" smtClean="0"/>
              <a:t> de la ciudad¹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Es la plaza </a:t>
            </a:r>
            <a:r>
              <a:rPr lang="cs-CZ" sz="2200" dirty="0" err="1" smtClean="0"/>
              <a:t>central</a:t>
            </a:r>
            <a:r>
              <a:rPr lang="cs-CZ" sz="2200" dirty="0" smtClean="0"/>
              <a:t> de Madrid, </a:t>
            </a:r>
            <a:r>
              <a:rPr lang="cs-CZ" sz="2200" dirty="0" err="1" smtClean="0"/>
              <a:t>punto</a:t>
            </a:r>
            <a:r>
              <a:rPr lang="cs-CZ" sz="2200" dirty="0" smtClean="0"/>
              <a:t> de </a:t>
            </a:r>
            <a:r>
              <a:rPr lang="cs-CZ" sz="2200" dirty="0" err="1" smtClean="0"/>
              <a:t>encuentro</a:t>
            </a:r>
            <a:r>
              <a:rPr lang="cs-CZ" sz="2200" dirty="0" smtClean="0"/>
              <a:t> de la </a:t>
            </a:r>
            <a:r>
              <a:rPr lang="cs-CZ" sz="2200" dirty="0" err="1" smtClean="0"/>
              <a:t>gente</a:t>
            </a:r>
            <a:r>
              <a:rPr lang="cs-CZ" sz="2200" dirty="0" smtClean="0"/>
              <a:t>. La </a:t>
            </a:r>
            <a:r>
              <a:rPr lang="cs-CZ" sz="2200" dirty="0" err="1" smtClean="0"/>
              <a:t>Estatua</a:t>
            </a:r>
            <a:r>
              <a:rPr lang="cs-CZ" sz="2200" dirty="0" smtClean="0"/>
              <a:t> de Oso y </a:t>
            </a:r>
            <a:r>
              <a:rPr lang="cs-CZ" sz="2200" dirty="0" err="1" smtClean="0"/>
              <a:t>el</a:t>
            </a:r>
            <a:r>
              <a:rPr lang="cs-CZ" sz="2200" dirty="0" smtClean="0"/>
              <a:t> </a:t>
            </a:r>
            <a:r>
              <a:rPr lang="cs-CZ" sz="2200" dirty="0" err="1" smtClean="0"/>
              <a:t>Madroño</a:t>
            </a:r>
            <a:r>
              <a:rPr lang="cs-CZ" sz="2200" dirty="0" smtClean="0"/>
              <a:t> es </a:t>
            </a:r>
            <a:r>
              <a:rPr lang="cs-CZ" sz="2200" dirty="0" err="1" smtClean="0"/>
              <a:t>el</a:t>
            </a:r>
            <a:r>
              <a:rPr lang="cs-CZ" sz="2200" dirty="0" smtClean="0"/>
              <a:t> </a:t>
            </a:r>
            <a:r>
              <a:rPr lang="cs-CZ" sz="2200" dirty="0" err="1" smtClean="0"/>
              <a:t>símbolo</a:t>
            </a:r>
            <a:r>
              <a:rPr lang="cs-CZ" sz="2200" dirty="0" smtClean="0"/>
              <a:t> de la ciudad²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El </a:t>
            </a:r>
            <a:r>
              <a:rPr lang="cs-CZ" sz="2200" dirty="0" err="1" smtClean="0"/>
              <a:t>palacio</a:t>
            </a:r>
            <a:r>
              <a:rPr lang="cs-CZ" sz="2200" dirty="0" smtClean="0"/>
              <a:t> </a:t>
            </a:r>
            <a:r>
              <a:rPr lang="cs-CZ" sz="2200" dirty="0" err="1" smtClean="0"/>
              <a:t>fue</a:t>
            </a:r>
            <a:r>
              <a:rPr lang="cs-CZ" sz="2200" dirty="0" smtClean="0"/>
              <a:t> </a:t>
            </a:r>
            <a:r>
              <a:rPr lang="cs-CZ" sz="2200" dirty="0" err="1" smtClean="0"/>
              <a:t>residencia</a:t>
            </a:r>
            <a:r>
              <a:rPr lang="cs-CZ" sz="2200" dirty="0" smtClean="0"/>
              <a:t> de la </a:t>
            </a:r>
            <a:r>
              <a:rPr lang="cs-CZ" sz="2200" dirty="0" err="1" smtClean="0"/>
              <a:t>Familia</a:t>
            </a:r>
            <a:r>
              <a:rPr lang="cs-CZ" sz="2200" dirty="0" smtClean="0"/>
              <a:t> Real </a:t>
            </a:r>
            <a:r>
              <a:rPr lang="cs-CZ" sz="2200" dirty="0" err="1" smtClean="0"/>
              <a:t>Española</a:t>
            </a:r>
            <a:r>
              <a:rPr lang="cs-CZ" sz="2200" dirty="0" smtClean="0"/>
              <a:t> y es </a:t>
            </a:r>
            <a:r>
              <a:rPr lang="cs-CZ" sz="2200" dirty="0" err="1" smtClean="0"/>
              <a:t>el</a:t>
            </a:r>
            <a:r>
              <a:rPr lang="cs-CZ" sz="2200" dirty="0" smtClean="0"/>
              <a:t> </a:t>
            </a:r>
            <a:r>
              <a:rPr lang="cs-CZ" sz="2200" dirty="0" err="1" smtClean="0"/>
              <a:t>lugar</a:t>
            </a:r>
            <a:r>
              <a:rPr lang="cs-CZ" sz="2200" dirty="0" smtClean="0"/>
              <a:t> de </a:t>
            </a:r>
            <a:r>
              <a:rPr lang="cs-CZ" sz="2200" dirty="0" err="1" smtClean="0"/>
              <a:t>sepultura</a:t>
            </a:r>
            <a:r>
              <a:rPr lang="cs-CZ" sz="2200" dirty="0" smtClean="0"/>
              <a:t> de los </a:t>
            </a:r>
            <a:r>
              <a:rPr lang="cs-CZ" sz="2200" dirty="0" err="1" smtClean="0"/>
              <a:t>reyes</a:t>
            </a:r>
            <a:r>
              <a:rPr lang="cs-CZ" sz="2200" dirty="0" smtClean="0"/>
              <a:t> de </a:t>
            </a:r>
            <a:r>
              <a:rPr lang="cs-CZ" sz="2200" dirty="0" err="1" smtClean="0"/>
              <a:t>España</a:t>
            </a:r>
            <a:r>
              <a:rPr lang="cs-CZ" sz="2200" dirty="0" smtClean="0"/>
              <a:t> y </a:t>
            </a:r>
            <a:r>
              <a:rPr lang="cs-CZ" sz="2200" dirty="0" err="1" smtClean="0"/>
              <a:t>actualmente</a:t>
            </a:r>
            <a:r>
              <a:rPr lang="cs-CZ" sz="2200" dirty="0" smtClean="0"/>
              <a:t> </a:t>
            </a:r>
            <a:r>
              <a:rPr lang="cs-CZ" sz="2200" dirty="0" err="1" smtClean="0"/>
              <a:t>está</a:t>
            </a:r>
            <a:r>
              <a:rPr lang="cs-CZ" sz="2200" dirty="0" smtClean="0"/>
              <a:t> </a:t>
            </a:r>
            <a:r>
              <a:rPr lang="cs-CZ" sz="2200" dirty="0" err="1" smtClean="0"/>
              <a:t>ocupado</a:t>
            </a:r>
            <a:r>
              <a:rPr lang="cs-CZ" sz="2200" dirty="0" smtClean="0"/>
              <a:t> </a:t>
            </a:r>
            <a:r>
              <a:rPr lang="cs-CZ" sz="2200" dirty="0" err="1" smtClean="0"/>
              <a:t>por</a:t>
            </a:r>
            <a:r>
              <a:rPr lang="cs-CZ" sz="2200" dirty="0" smtClean="0"/>
              <a:t> los </a:t>
            </a:r>
            <a:r>
              <a:rPr lang="cs-CZ" sz="2200" dirty="0" err="1" smtClean="0"/>
              <a:t>frailes</a:t>
            </a:r>
            <a:r>
              <a:rPr lang="cs-CZ" sz="2200" dirty="0" smtClean="0"/>
              <a:t> de la </a:t>
            </a:r>
            <a:r>
              <a:rPr lang="cs-CZ" sz="2200" dirty="0" err="1" smtClean="0"/>
              <a:t>Orden</a:t>
            </a:r>
            <a:r>
              <a:rPr lang="cs-CZ" sz="2200" dirty="0" smtClean="0"/>
              <a:t> de San </a:t>
            </a:r>
            <a:r>
              <a:rPr lang="cs-CZ" sz="2200" dirty="0" err="1" smtClean="0"/>
              <a:t>Augustín</a:t>
            </a:r>
            <a:endParaRPr lang="cs-CZ" sz="2200" dirty="0" smtClean="0"/>
          </a:p>
          <a:p>
            <a:pPr>
              <a:buNone/>
            </a:pPr>
            <a:endParaRPr lang="cs-CZ" sz="22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06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&lt;http://commons.wikimedia.org/wiki/File:Rastro_de_Madrid_(Espa%C3%B1a)_7.jpg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8" name="Picture 4" descr="http://upload.wikimedia.org/wikipedia/commons/thumb/c/c8/Rastro_de_Madrid_%28Espa%C3%B1a%29_7.jpg/220px-Rastro_de_Madrid_%28Espa%C3%B1a%29_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645024"/>
            <a:ext cx="2448272" cy="183620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Použité zdroje informací: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hlinkClick r:id="rId2"/>
              </a:rPr>
              <a:t>http://es.</a:t>
            </a:r>
            <a:r>
              <a:rPr lang="cs-CZ" sz="2000" dirty="0" err="1" smtClean="0">
                <a:hlinkClick r:id="rId2"/>
              </a:rPr>
              <a:t>wikipedia.org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wiki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Monasterio</a:t>
            </a:r>
            <a:r>
              <a:rPr lang="cs-CZ" sz="2000" dirty="0" smtClean="0">
                <a:hlinkClick r:id="rId2"/>
              </a:rPr>
              <a:t>_de_El_</a:t>
            </a:r>
            <a:r>
              <a:rPr lang="cs-CZ" sz="2000" dirty="0" err="1" smtClean="0">
                <a:hlinkClick r:id="rId2"/>
              </a:rPr>
              <a:t>Escorial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http://es.</a:t>
            </a:r>
            <a:r>
              <a:rPr lang="cs-CZ" sz="2000" dirty="0" err="1" smtClean="0">
                <a:hlinkClick r:id="rId3"/>
              </a:rPr>
              <a:t>wikipedia.org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wiki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Museo</a:t>
            </a:r>
            <a:r>
              <a:rPr lang="cs-CZ" sz="2000" dirty="0" smtClean="0">
                <a:hlinkClick r:id="rId3"/>
              </a:rPr>
              <a:t>_</a:t>
            </a:r>
            <a:r>
              <a:rPr lang="cs-CZ" sz="2000" dirty="0" err="1" smtClean="0">
                <a:hlinkClick r:id="rId3"/>
              </a:rPr>
              <a:t>del</a:t>
            </a:r>
            <a:r>
              <a:rPr lang="cs-CZ" sz="2000" dirty="0" smtClean="0">
                <a:hlinkClick r:id="rId3"/>
              </a:rPr>
              <a:t>_</a:t>
            </a:r>
            <a:r>
              <a:rPr lang="cs-CZ" sz="2000" dirty="0" err="1" smtClean="0">
                <a:hlinkClick r:id="rId3"/>
              </a:rPr>
              <a:t>Prado</a:t>
            </a:r>
            <a:endParaRPr lang="cs-CZ" sz="2000" dirty="0" smtClean="0"/>
          </a:p>
          <a:p>
            <a:r>
              <a:rPr lang="cs-CZ" sz="2000" dirty="0" smtClean="0"/>
              <a:t>¹¯¹⁴ </a:t>
            </a:r>
            <a:r>
              <a:rPr lang="cs-CZ" sz="2000" i="1" dirty="0" err="1" smtClean="0"/>
              <a:t>Aventura</a:t>
            </a:r>
            <a:r>
              <a:rPr lang="cs-CZ" sz="2000" i="1" dirty="0" smtClean="0"/>
              <a:t> 1, španělština pro střední a jazykové školy, Metodická příručka pro učitele [CD-ROM]. </a:t>
            </a:r>
            <a:r>
              <a:rPr lang="cs-CZ" sz="2000" dirty="0" err="1" smtClean="0"/>
              <a:t>Klett</a:t>
            </a:r>
            <a:r>
              <a:rPr lang="cs-CZ" sz="2000" dirty="0" smtClean="0"/>
              <a:t> nakladatelství s.</a:t>
            </a:r>
            <a:r>
              <a:rPr lang="cs-CZ" sz="2000" dirty="0" err="1" smtClean="0"/>
              <a:t>r.o</a:t>
            </a:r>
            <a:r>
              <a:rPr lang="cs-CZ" sz="2000" dirty="0" smtClean="0"/>
              <a:t>, Praha 2007</a:t>
            </a:r>
            <a:r>
              <a:rPr lang="cs-CZ" sz="2000" i="1" dirty="0" smtClean="0"/>
              <a:t>., str. 63 [cit. 2013-02-06]. 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¿</a:t>
            </a:r>
            <a:r>
              <a:rPr lang="cs-CZ" sz="2800" dirty="0" err="1" smtClean="0">
                <a:solidFill>
                  <a:srgbClr val="FFFF00"/>
                </a:solidFill>
              </a:rPr>
              <a:t>Cómo</a:t>
            </a:r>
            <a:r>
              <a:rPr lang="cs-CZ" sz="2800" dirty="0" smtClean="0">
                <a:solidFill>
                  <a:srgbClr val="FFFF00"/>
                </a:solidFill>
              </a:rPr>
              <a:t> se </a:t>
            </a:r>
            <a:r>
              <a:rPr lang="cs-CZ" sz="2800" dirty="0" err="1" smtClean="0">
                <a:solidFill>
                  <a:srgbClr val="FFFF00"/>
                </a:solidFill>
              </a:rPr>
              <a:t>llama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el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sitio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en</a:t>
            </a:r>
            <a:r>
              <a:rPr lang="cs-CZ" sz="2800" dirty="0" smtClean="0">
                <a:solidFill>
                  <a:srgbClr val="FFFF00"/>
                </a:solidFill>
              </a:rPr>
              <a:t> la foto?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AutoNum type="arabicPeriod"/>
            </a:pPr>
            <a:r>
              <a:rPr lang="cs-CZ" sz="3100" dirty="0" smtClean="0"/>
              <a:t>El </a:t>
            </a:r>
            <a:r>
              <a:rPr lang="cs-CZ" sz="3100" dirty="0" err="1" smtClean="0"/>
              <a:t>Escorial</a:t>
            </a:r>
            <a:endParaRPr lang="cs-CZ" sz="3100" dirty="0" smtClean="0"/>
          </a:p>
          <a:p>
            <a:pPr marL="742950" indent="-742950">
              <a:buAutoNum type="arabicPeriod"/>
            </a:pPr>
            <a:r>
              <a:rPr lang="cs-CZ" sz="3100" dirty="0" smtClean="0"/>
              <a:t>La </a:t>
            </a:r>
            <a:r>
              <a:rPr lang="cs-CZ" sz="3100" dirty="0" err="1" smtClean="0"/>
              <a:t>Puerta</a:t>
            </a:r>
            <a:r>
              <a:rPr lang="cs-CZ" sz="3100" dirty="0" smtClean="0"/>
              <a:t> </a:t>
            </a:r>
            <a:r>
              <a:rPr lang="cs-CZ" sz="3100" dirty="0" err="1" smtClean="0"/>
              <a:t>del</a:t>
            </a:r>
            <a:r>
              <a:rPr lang="cs-CZ" sz="3100" dirty="0" smtClean="0"/>
              <a:t> Sol</a:t>
            </a:r>
          </a:p>
          <a:p>
            <a:pPr marL="742950" indent="-742950">
              <a:buAutoNum type="arabicPeriod"/>
            </a:pPr>
            <a:r>
              <a:rPr lang="cs-CZ" sz="3100" dirty="0" smtClean="0"/>
              <a:t>El </a:t>
            </a:r>
            <a:r>
              <a:rPr lang="cs-CZ" sz="3100" dirty="0" err="1" smtClean="0"/>
              <a:t>Rastro</a:t>
            </a:r>
            <a:endParaRPr lang="cs-CZ" sz="3100" dirty="0" smtClean="0"/>
          </a:p>
          <a:p>
            <a:endParaRPr lang="cs-CZ" sz="3600" dirty="0" smtClean="0"/>
          </a:p>
          <a:p>
            <a:endParaRPr lang="cs-CZ" sz="3600" dirty="0" smtClean="0"/>
          </a:p>
          <a:p>
            <a:endParaRPr lang="cs-CZ" sz="3600" dirty="0" smtClean="0"/>
          </a:p>
          <a:p>
            <a:endParaRPr lang="cs-CZ" sz="3600" dirty="0" smtClean="0"/>
          </a:p>
          <a:p>
            <a:endParaRPr lang="cs-CZ" sz="3600" dirty="0" smtClean="0"/>
          </a:p>
          <a:p>
            <a:endParaRPr lang="cs-CZ" sz="3600" dirty="0" smtClean="0"/>
          </a:p>
          <a:p>
            <a:endParaRPr lang="cs-CZ" sz="3600" dirty="0" smtClean="0"/>
          </a:p>
          <a:p>
            <a:r>
              <a:rPr lang="en-US" sz="1400" dirty="0" smtClean="0"/>
              <a:t>[cit. 201</a:t>
            </a:r>
            <a:r>
              <a:rPr lang="cs-CZ" sz="1400" dirty="0" smtClean="0"/>
              <a:t>3</a:t>
            </a:r>
            <a:r>
              <a:rPr lang="en-US" sz="1400" dirty="0" smtClean="0"/>
              <a:t>-</a:t>
            </a:r>
            <a:r>
              <a:rPr lang="cs-CZ" sz="1400" dirty="0" smtClean="0"/>
              <a:t>02</a:t>
            </a:r>
            <a:r>
              <a:rPr lang="en-US" sz="1400" dirty="0" smtClean="0"/>
              <a:t>-</a:t>
            </a:r>
            <a:r>
              <a:rPr lang="cs-CZ" sz="1400" dirty="0" smtClean="0"/>
              <a:t>06</a:t>
            </a:r>
            <a:r>
              <a:rPr lang="en-US" sz="1400" dirty="0" smtClean="0"/>
              <a:t>] </a:t>
            </a:r>
            <a:r>
              <a:rPr lang="cs-CZ" sz="1400" dirty="0" smtClean="0"/>
              <a:t>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WWW:</a:t>
            </a:r>
          </a:p>
          <a:p>
            <a:pPr>
              <a:buNone/>
            </a:pPr>
            <a:r>
              <a:rPr lang="cs-CZ" sz="1300" dirty="0" smtClean="0">
                <a:hlinkClick r:id="rId2"/>
              </a:rPr>
              <a:t>&lt;http://commons.wikimedia.org/wiki/File:Rastro_de_Madrid_(Espa%C3%B1a)_7.jpg</a:t>
            </a:r>
            <a:r>
              <a:rPr lang="cs-CZ" sz="1300" dirty="0" smtClean="0"/>
              <a:t>&gt;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c/c8/Rastro_de_Madrid_%28Espa%C3%B1a%29_7.jpg/220px-Rastro_de_Madrid_%28Espa%C3%B1a%29_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852936"/>
            <a:ext cx="2952328" cy="221424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¿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frase</a:t>
            </a:r>
            <a:r>
              <a:rPr lang="cs-CZ" sz="2800" dirty="0" smtClean="0">
                <a:solidFill>
                  <a:srgbClr val="FF0000"/>
                </a:solidFill>
              </a:rPr>
              <a:t> se </a:t>
            </a:r>
            <a:r>
              <a:rPr lang="cs-CZ" sz="2800" dirty="0" err="1" smtClean="0">
                <a:solidFill>
                  <a:srgbClr val="FF0000"/>
                </a:solidFill>
              </a:rPr>
              <a:t>refiere</a:t>
            </a:r>
            <a:r>
              <a:rPr lang="cs-CZ" sz="2800" dirty="0" smtClean="0">
                <a:solidFill>
                  <a:srgbClr val="FF0000"/>
                </a:solidFill>
              </a:rPr>
              <a:t> a la foto?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800" dirty="0" smtClean="0"/>
              <a:t>Se </a:t>
            </a:r>
            <a:r>
              <a:rPr lang="cs-CZ" sz="1800" dirty="0" err="1" smtClean="0"/>
              <a:t>puede</a:t>
            </a:r>
            <a:r>
              <a:rPr lang="cs-CZ" sz="1800" dirty="0" smtClean="0"/>
              <a:t> </a:t>
            </a:r>
            <a:r>
              <a:rPr lang="cs-CZ" sz="1800" dirty="0" err="1" smtClean="0"/>
              <a:t>comprar</a:t>
            </a:r>
            <a:r>
              <a:rPr lang="cs-CZ" sz="1800" dirty="0" smtClean="0"/>
              <a:t> de </a:t>
            </a:r>
            <a:r>
              <a:rPr lang="cs-CZ" sz="1800" dirty="0" err="1" smtClean="0"/>
              <a:t>todo</a:t>
            </a:r>
            <a:r>
              <a:rPr lang="cs-CZ" sz="1800" dirty="0" smtClean="0"/>
              <a:t>, </a:t>
            </a:r>
            <a:r>
              <a:rPr lang="cs-CZ" sz="1800" dirty="0" err="1" smtClean="0"/>
              <a:t>hasta</a:t>
            </a:r>
            <a:r>
              <a:rPr lang="cs-CZ" sz="1800" dirty="0" smtClean="0"/>
              <a:t> </a:t>
            </a:r>
            <a:r>
              <a:rPr lang="cs-CZ" sz="1800" dirty="0" err="1" smtClean="0"/>
              <a:t>lo</a:t>
            </a:r>
            <a:r>
              <a:rPr lang="cs-CZ" sz="1800" dirty="0" smtClean="0"/>
              <a:t> </a:t>
            </a:r>
            <a:r>
              <a:rPr lang="cs-CZ" sz="1800" dirty="0" err="1" smtClean="0"/>
              <a:t>más</a:t>
            </a:r>
            <a:r>
              <a:rPr lang="cs-CZ" sz="1800" dirty="0" smtClean="0"/>
              <a:t> </a:t>
            </a:r>
            <a:r>
              <a:rPr lang="cs-CZ" sz="1800" dirty="0" err="1" smtClean="0"/>
              <a:t>raro</a:t>
            </a:r>
            <a:r>
              <a:rPr lang="cs-CZ" sz="1800" dirty="0" smtClean="0"/>
              <a:t>: ropa, </a:t>
            </a:r>
            <a:r>
              <a:rPr lang="cs-CZ" sz="1800" dirty="0" err="1" smtClean="0"/>
              <a:t>libros</a:t>
            </a:r>
            <a:r>
              <a:rPr lang="cs-CZ" sz="1800" dirty="0" smtClean="0"/>
              <a:t>, </a:t>
            </a:r>
            <a:r>
              <a:rPr lang="cs-CZ" sz="1800" dirty="0" err="1" smtClean="0"/>
              <a:t>animales</a:t>
            </a:r>
            <a:r>
              <a:rPr lang="cs-CZ" sz="1800" dirty="0" smtClean="0"/>
              <a:t>, </a:t>
            </a:r>
            <a:r>
              <a:rPr lang="cs-CZ" sz="1800" dirty="0" err="1" smtClean="0"/>
              <a:t>objetos</a:t>
            </a:r>
            <a:r>
              <a:rPr lang="cs-CZ" sz="1800" dirty="0" smtClean="0"/>
              <a:t> de </a:t>
            </a:r>
            <a:r>
              <a:rPr lang="cs-CZ" sz="1800" dirty="0" err="1" smtClean="0"/>
              <a:t>segunda</a:t>
            </a:r>
            <a:r>
              <a:rPr lang="cs-CZ" sz="1800" dirty="0" smtClean="0"/>
              <a:t> mano, </a:t>
            </a:r>
            <a:r>
              <a:rPr lang="cs-CZ" sz="1800" dirty="0" err="1" smtClean="0"/>
              <a:t>muy</a:t>
            </a:r>
            <a:r>
              <a:rPr lang="cs-CZ" sz="1800" dirty="0" smtClean="0"/>
              <a:t> </a:t>
            </a:r>
            <a:r>
              <a:rPr lang="cs-CZ" sz="1800" dirty="0" err="1" smtClean="0"/>
              <a:t>viejo</a:t>
            </a:r>
            <a:r>
              <a:rPr lang="cs-CZ" sz="1800" dirty="0" smtClean="0"/>
              <a:t> y </a:t>
            </a:r>
            <a:r>
              <a:rPr lang="cs-CZ" sz="1800" dirty="0" err="1" smtClean="0"/>
              <a:t>muy</a:t>
            </a:r>
            <a:r>
              <a:rPr lang="cs-CZ" sz="1800" dirty="0" smtClean="0"/>
              <a:t> extraños³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800" dirty="0" smtClean="0"/>
              <a:t>El </a:t>
            </a:r>
            <a:r>
              <a:rPr lang="cs-CZ" sz="1800" dirty="0" err="1" smtClean="0"/>
              <a:t>palacio</a:t>
            </a:r>
            <a:r>
              <a:rPr lang="cs-CZ" sz="1800" dirty="0" smtClean="0"/>
              <a:t> </a:t>
            </a:r>
            <a:r>
              <a:rPr lang="cs-CZ" sz="1800" dirty="0" err="1" smtClean="0"/>
              <a:t>fue</a:t>
            </a:r>
            <a:r>
              <a:rPr lang="cs-CZ" sz="1800" dirty="0" smtClean="0"/>
              <a:t> </a:t>
            </a:r>
            <a:r>
              <a:rPr lang="cs-CZ" sz="1800" dirty="0" err="1" smtClean="0"/>
              <a:t>residencia</a:t>
            </a:r>
            <a:r>
              <a:rPr lang="cs-CZ" sz="1800" dirty="0" smtClean="0"/>
              <a:t> de la </a:t>
            </a:r>
            <a:r>
              <a:rPr lang="cs-CZ" sz="1800" dirty="0" err="1" smtClean="0"/>
              <a:t>Familia</a:t>
            </a:r>
            <a:r>
              <a:rPr lang="cs-CZ" sz="1800" dirty="0" smtClean="0"/>
              <a:t> Real </a:t>
            </a:r>
            <a:r>
              <a:rPr lang="cs-CZ" sz="1800" dirty="0" err="1" smtClean="0"/>
              <a:t>Española</a:t>
            </a:r>
            <a:r>
              <a:rPr lang="cs-CZ" sz="1800" dirty="0" smtClean="0"/>
              <a:t> y es </a:t>
            </a:r>
            <a:r>
              <a:rPr lang="cs-CZ" sz="1800" dirty="0" err="1" smtClean="0"/>
              <a:t>el</a:t>
            </a:r>
            <a:r>
              <a:rPr lang="cs-CZ" sz="1800" dirty="0" smtClean="0"/>
              <a:t> </a:t>
            </a:r>
            <a:r>
              <a:rPr lang="cs-CZ" sz="1800" dirty="0" err="1" smtClean="0"/>
              <a:t>lugar</a:t>
            </a:r>
            <a:r>
              <a:rPr lang="cs-CZ" sz="1800" dirty="0" smtClean="0"/>
              <a:t> de </a:t>
            </a:r>
            <a:r>
              <a:rPr lang="cs-CZ" sz="1800" dirty="0" err="1" smtClean="0"/>
              <a:t>sepultura</a:t>
            </a:r>
            <a:r>
              <a:rPr lang="cs-CZ" sz="1800" dirty="0" smtClean="0"/>
              <a:t> de los </a:t>
            </a:r>
            <a:r>
              <a:rPr lang="cs-CZ" sz="1800" dirty="0" err="1" smtClean="0"/>
              <a:t>reyes</a:t>
            </a:r>
            <a:r>
              <a:rPr lang="cs-CZ" sz="1800" dirty="0" smtClean="0"/>
              <a:t> de </a:t>
            </a:r>
            <a:r>
              <a:rPr lang="cs-CZ" sz="1800" dirty="0" err="1" smtClean="0"/>
              <a:t>España</a:t>
            </a:r>
            <a:r>
              <a:rPr lang="cs-CZ" sz="1800" dirty="0" smtClean="0"/>
              <a:t> y </a:t>
            </a:r>
            <a:r>
              <a:rPr lang="cs-CZ" sz="1800" dirty="0" err="1" smtClean="0"/>
              <a:t>actualmente</a:t>
            </a:r>
            <a:r>
              <a:rPr lang="cs-CZ" sz="1800" dirty="0" smtClean="0"/>
              <a:t> </a:t>
            </a:r>
            <a:r>
              <a:rPr lang="cs-CZ" sz="1800" dirty="0" err="1" smtClean="0"/>
              <a:t>está</a:t>
            </a:r>
            <a:r>
              <a:rPr lang="cs-CZ" sz="1800" dirty="0" smtClean="0"/>
              <a:t> </a:t>
            </a:r>
            <a:r>
              <a:rPr lang="cs-CZ" sz="1800" dirty="0" err="1" smtClean="0"/>
              <a:t>ocupado</a:t>
            </a:r>
            <a:r>
              <a:rPr lang="cs-CZ" sz="1800" dirty="0" smtClean="0"/>
              <a:t> </a:t>
            </a:r>
            <a:r>
              <a:rPr lang="cs-CZ" sz="1800" dirty="0" err="1" smtClean="0"/>
              <a:t>por</a:t>
            </a:r>
            <a:r>
              <a:rPr lang="cs-CZ" sz="1800" dirty="0" smtClean="0"/>
              <a:t> los </a:t>
            </a:r>
            <a:r>
              <a:rPr lang="cs-CZ" sz="1800" dirty="0" err="1" smtClean="0"/>
              <a:t>frailes</a:t>
            </a:r>
            <a:r>
              <a:rPr lang="cs-CZ" sz="1800" dirty="0" smtClean="0"/>
              <a:t> de la </a:t>
            </a:r>
            <a:r>
              <a:rPr lang="cs-CZ" sz="1800" dirty="0" err="1" smtClean="0"/>
              <a:t>Orden</a:t>
            </a:r>
            <a:r>
              <a:rPr lang="cs-CZ" sz="1800" dirty="0" smtClean="0"/>
              <a:t> de San </a:t>
            </a:r>
            <a:r>
              <a:rPr lang="cs-CZ" sz="1800" dirty="0" err="1" smtClean="0"/>
              <a:t>Augustín</a:t>
            </a:r>
            <a:endParaRPr lang="cs-CZ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800" dirty="0" err="1" smtClean="0"/>
              <a:t>En</a:t>
            </a:r>
            <a:r>
              <a:rPr lang="cs-CZ" sz="1800" dirty="0" smtClean="0"/>
              <a:t> los </a:t>
            </a:r>
            <a:r>
              <a:rPr lang="cs-CZ" sz="1800" dirty="0" err="1" smtClean="0"/>
              <a:t>edificios</a:t>
            </a:r>
            <a:r>
              <a:rPr lang="cs-CZ" sz="1800" dirty="0" smtClean="0"/>
              <a:t> </a:t>
            </a:r>
            <a:r>
              <a:rPr lang="cs-CZ" sz="1800" dirty="0" err="1" smtClean="0"/>
              <a:t>hay</a:t>
            </a:r>
            <a:r>
              <a:rPr lang="cs-CZ" sz="1800" dirty="0" smtClean="0"/>
              <a:t> </a:t>
            </a:r>
            <a:r>
              <a:rPr lang="cs-CZ" sz="1800" dirty="0" err="1" smtClean="0"/>
              <a:t>pisos</a:t>
            </a:r>
            <a:r>
              <a:rPr lang="cs-CZ" sz="1800" dirty="0" smtClean="0"/>
              <a:t>, </a:t>
            </a:r>
            <a:r>
              <a:rPr lang="cs-CZ" sz="1800" dirty="0" err="1" smtClean="0"/>
              <a:t>hoteles</a:t>
            </a:r>
            <a:r>
              <a:rPr lang="cs-CZ" sz="1800" dirty="0" smtClean="0"/>
              <a:t>, </a:t>
            </a:r>
            <a:r>
              <a:rPr lang="cs-CZ" sz="1800" dirty="0" err="1" smtClean="0"/>
              <a:t>tiendas</a:t>
            </a:r>
            <a:r>
              <a:rPr lang="cs-CZ" sz="1800" dirty="0" smtClean="0"/>
              <a:t> </a:t>
            </a:r>
            <a:r>
              <a:rPr lang="cs-CZ" sz="1800" dirty="0" err="1" smtClean="0"/>
              <a:t>pequeñas</a:t>
            </a:r>
            <a:r>
              <a:rPr lang="cs-CZ" sz="1800" dirty="0" smtClean="0"/>
              <a:t>, </a:t>
            </a:r>
            <a:r>
              <a:rPr lang="cs-CZ" sz="1800" dirty="0" err="1" smtClean="0"/>
              <a:t>cafeterías</a:t>
            </a:r>
            <a:r>
              <a:rPr lang="cs-CZ" sz="1800" dirty="0" smtClean="0"/>
              <a:t> y </a:t>
            </a:r>
            <a:r>
              <a:rPr lang="cs-CZ" sz="1800" dirty="0" err="1" smtClean="0"/>
              <a:t>restaurantes</a:t>
            </a:r>
            <a:r>
              <a:rPr lang="cs-CZ" sz="1800" dirty="0" smtClean="0"/>
              <a:t> </a:t>
            </a:r>
            <a:r>
              <a:rPr lang="cs-CZ" sz="1800" dirty="0" err="1" smtClean="0"/>
              <a:t>con</a:t>
            </a:r>
            <a:r>
              <a:rPr lang="cs-CZ" sz="1800" dirty="0" smtClean="0"/>
              <a:t> </a:t>
            </a:r>
            <a:r>
              <a:rPr lang="cs-CZ" sz="1800" dirty="0" err="1" smtClean="0"/>
              <a:t>terrazas</a:t>
            </a:r>
            <a:r>
              <a:rPr lang="cs-CZ" sz="1800" dirty="0" smtClean="0"/>
              <a:t>⁴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&lt;http://commons.wikimedia.org/wiki/File:Vista_aerea_del_Monasterio_de_El_Escorial.jpg</a:t>
            </a:r>
            <a:r>
              <a:rPr lang="cs-CZ" sz="1000" dirty="0" smtClean="0"/>
              <a:t>&gt;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6" descr="Vista aerea del Monasterio de El Escoria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3573016"/>
            <a:ext cx="2952328" cy="19682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¿</a:t>
            </a:r>
            <a:r>
              <a:rPr lang="cs-CZ" sz="2800" dirty="0" err="1" smtClean="0">
                <a:solidFill>
                  <a:srgbClr val="FFFF00"/>
                </a:solidFill>
              </a:rPr>
              <a:t>Cómo</a:t>
            </a:r>
            <a:r>
              <a:rPr lang="cs-CZ" sz="2800" dirty="0" smtClean="0">
                <a:solidFill>
                  <a:srgbClr val="FFFF00"/>
                </a:solidFill>
              </a:rPr>
              <a:t> se </a:t>
            </a:r>
            <a:r>
              <a:rPr lang="cs-CZ" sz="2800" dirty="0" err="1" smtClean="0">
                <a:solidFill>
                  <a:srgbClr val="FFFF00"/>
                </a:solidFill>
              </a:rPr>
              <a:t>llama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el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sitio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en</a:t>
            </a:r>
            <a:r>
              <a:rPr lang="cs-CZ" sz="2800" dirty="0" smtClean="0">
                <a:solidFill>
                  <a:srgbClr val="FFFF00"/>
                </a:solidFill>
              </a:rPr>
              <a:t> la foto?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400" dirty="0" smtClean="0"/>
              <a:t>La Plaza </a:t>
            </a:r>
            <a:r>
              <a:rPr lang="cs-CZ" sz="2400" dirty="0" err="1" smtClean="0"/>
              <a:t>Mayor</a:t>
            </a:r>
            <a:endParaRPr lang="cs-CZ" sz="2400" dirty="0" smtClean="0"/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Centro</a:t>
            </a:r>
            <a:r>
              <a:rPr lang="cs-CZ" sz="2400" dirty="0" smtClean="0"/>
              <a:t> de </a:t>
            </a:r>
            <a:r>
              <a:rPr lang="cs-CZ" sz="2400" dirty="0" err="1" smtClean="0"/>
              <a:t>Arte</a:t>
            </a:r>
            <a:r>
              <a:rPr lang="cs-CZ" sz="2400" dirty="0" smtClean="0"/>
              <a:t> </a:t>
            </a:r>
            <a:r>
              <a:rPr lang="cs-CZ" sz="2400" dirty="0" err="1" smtClean="0"/>
              <a:t>Reina</a:t>
            </a:r>
            <a:r>
              <a:rPr lang="cs-CZ" sz="2400" dirty="0" smtClean="0"/>
              <a:t> Sofia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Monasterio</a:t>
            </a:r>
            <a:r>
              <a:rPr lang="cs-CZ" sz="2400" dirty="0" smtClean="0"/>
              <a:t> de El </a:t>
            </a:r>
            <a:r>
              <a:rPr lang="cs-CZ" sz="2400" dirty="0" err="1" smtClean="0"/>
              <a:t>Escorial</a:t>
            </a:r>
            <a:endParaRPr lang="cs-CZ" sz="2400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06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&lt;http://commons.wikimedia.org/wiki/File:Vista_aerea_del_Monasterio_de_El_Escorial.jpg</a:t>
            </a:r>
            <a:r>
              <a:rPr lang="cs-CZ" sz="1100" dirty="0" smtClean="0"/>
              <a:t>&gt;</a:t>
            </a:r>
          </a:p>
          <a:p>
            <a:pPr marL="514350" indent="-514350"/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6" descr="Vista aerea del Monasterio de El Escoria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284984"/>
            <a:ext cx="2952328" cy="19682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¿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frase</a:t>
            </a:r>
            <a:r>
              <a:rPr lang="cs-CZ" sz="2800" dirty="0" smtClean="0">
                <a:solidFill>
                  <a:srgbClr val="FF0000"/>
                </a:solidFill>
              </a:rPr>
              <a:t> se </a:t>
            </a:r>
            <a:r>
              <a:rPr lang="cs-CZ" sz="2800" dirty="0" err="1" smtClean="0">
                <a:solidFill>
                  <a:srgbClr val="FF0000"/>
                </a:solidFill>
              </a:rPr>
              <a:t>refiere</a:t>
            </a:r>
            <a:r>
              <a:rPr lang="cs-CZ" sz="2800" dirty="0" smtClean="0">
                <a:solidFill>
                  <a:srgbClr val="FF0000"/>
                </a:solidFill>
              </a:rPr>
              <a:t> a la foto?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sz="2000" dirty="0" smtClean="0"/>
              <a:t>La plaza </a:t>
            </a:r>
            <a:r>
              <a:rPr lang="cs-CZ" sz="2000" dirty="0" err="1" smtClean="0"/>
              <a:t>está</a:t>
            </a:r>
            <a:r>
              <a:rPr lang="cs-CZ" sz="2000" dirty="0" smtClean="0"/>
              <a:t> </a:t>
            </a:r>
            <a:r>
              <a:rPr lang="cs-CZ" sz="2000" dirty="0" err="1" smtClean="0"/>
              <a:t>completamente</a:t>
            </a:r>
            <a:r>
              <a:rPr lang="cs-CZ" sz="2000" dirty="0" smtClean="0"/>
              <a:t> </a:t>
            </a:r>
            <a:r>
              <a:rPr lang="cs-CZ" sz="2000" dirty="0" err="1" smtClean="0"/>
              <a:t>rodeada</a:t>
            </a:r>
            <a:r>
              <a:rPr lang="cs-CZ" sz="2000" dirty="0" smtClean="0"/>
              <a:t> de </a:t>
            </a:r>
            <a:r>
              <a:rPr lang="cs-CZ" sz="2000" dirty="0" err="1" smtClean="0"/>
              <a:t>edificios</a:t>
            </a:r>
            <a:r>
              <a:rPr lang="cs-CZ" sz="2000" dirty="0" smtClean="0"/>
              <a:t> de </a:t>
            </a:r>
            <a:r>
              <a:rPr lang="cs-CZ" sz="2000" dirty="0" err="1" smtClean="0"/>
              <a:t>tres</a:t>
            </a:r>
            <a:r>
              <a:rPr lang="cs-CZ" sz="2000" dirty="0" smtClean="0"/>
              <a:t> </a:t>
            </a:r>
            <a:r>
              <a:rPr lang="cs-CZ" sz="2000" dirty="0" err="1" smtClean="0"/>
              <a:t>plantas</a:t>
            </a:r>
            <a:r>
              <a:rPr lang="cs-CZ" sz="2000" dirty="0" smtClean="0"/>
              <a:t>, la </a:t>
            </a:r>
            <a:r>
              <a:rPr lang="cs-CZ" sz="2000" dirty="0" err="1" smtClean="0"/>
              <a:t>mayoría</a:t>
            </a:r>
            <a:r>
              <a:rPr lang="cs-CZ" sz="2000" dirty="0" smtClean="0"/>
              <a:t> </a:t>
            </a:r>
            <a:r>
              <a:rPr lang="cs-CZ" sz="2000" dirty="0" err="1" smtClean="0"/>
              <a:t>rojos</a:t>
            </a:r>
            <a:r>
              <a:rPr lang="cs-CZ" sz="2000" dirty="0" smtClean="0"/>
              <a:t>, </a:t>
            </a:r>
            <a:r>
              <a:rPr lang="cs-CZ" sz="2000" dirty="0" err="1" smtClean="0"/>
              <a:t>con</a:t>
            </a:r>
            <a:r>
              <a:rPr lang="cs-CZ" sz="2000" dirty="0" smtClean="0"/>
              <a:t> 237 </a:t>
            </a:r>
            <a:r>
              <a:rPr lang="cs-CZ" sz="2000" dirty="0" err="1" smtClean="0"/>
              <a:t>balcones</a:t>
            </a:r>
            <a:r>
              <a:rPr lang="cs-CZ" sz="2000" dirty="0" smtClean="0"/>
              <a:t>⁵</a:t>
            </a:r>
          </a:p>
          <a:p>
            <a:pPr marL="514350" indent="-514350">
              <a:buAutoNum type="arabicPeriod"/>
            </a:pPr>
            <a:r>
              <a:rPr lang="cs-CZ" sz="2000" dirty="0" smtClean="0"/>
              <a:t>Es la </a:t>
            </a:r>
            <a:r>
              <a:rPr lang="cs-CZ" sz="2000" dirty="0" err="1" smtClean="0"/>
              <a:t>avenida</a:t>
            </a:r>
            <a:r>
              <a:rPr lang="cs-CZ" sz="2000" dirty="0" smtClean="0"/>
              <a:t> </a:t>
            </a:r>
            <a:r>
              <a:rPr lang="cs-CZ" sz="2000" dirty="0" err="1" smtClean="0"/>
              <a:t>principal</a:t>
            </a:r>
            <a:r>
              <a:rPr lang="cs-CZ" sz="2000" dirty="0" smtClean="0"/>
              <a:t> de la </a:t>
            </a:r>
            <a:r>
              <a:rPr lang="cs-CZ" sz="2000" dirty="0" err="1" smtClean="0"/>
              <a:t>ciudad</a:t>
            </a:r>
            <a:r>
              <a:rPr lang="cs-CZ" sz="2000" dirty="0" smtClean="0"/>
              <a:t>, </a:t>
            </a:r>
            <a:r>
              <a:rPr lang="cs-CZ" sz="2000" dirty="0" err="1" smtClean="0"/>
              <a:t>con</a:t>
            </a:r>
            <a:r>
              <a:rPr lang="cs-CZ" sz="2000" dirty="0" smtClean="0"/>
              <a:t> </a:t>
            </a:r>
            <a:r>
              <a:rPr lang="cs-CZ" sz="2000" dirty="0" err="1" smtClean="0"/>
              <a:t>mucho</a:t>
            </a:r>
            <a:r>
              <a:rPr lang="cs-CZ" sz="2000" dirty="0" smtClean="0"/>
              <a:t> </a:t>
            </a:r>
            <a:r>
              <a:rPr lang="cs-CZ" sz="2000" dirty="0" err="1" smtClean="0"/>
              <a:t>tráfico</a:t>
            </a:r>
            <a:r>
              <a:rPr lang="cs-CZ" sz="2000" dirty="0" smtClean="0"/>
              <a:t> y </a:t>
            </a:r>
            <a:r>
              <a:rPr lang="cs-CZ" sz="2000" dirty="0" err="1" smtClean="0"/>
              <a:t>mucho</a:t>
            </a:r>
            <a:r>
              <a:rPr lang="cs-CZ" sz="2000" dirty="0" smtClean="0"/>
              <a:t> </a:t>
            </a:r>
            <a:r>
              <a:rPr lang="cs-CZ" sz="2000" dirty="0" err="1" smtClean="0"/>
              <a:t>ruido</a:t>
            </a:r>
            <a:r>
              <a:rPr lang="cs-CZ" sz="2000" dirty="0" smtClean="0"/>
              <a:t>⁶</a:t>
            </a:r>
          </a:p>
          <a:p>
            <a:pPr marL="514350" indent="-514350">
              <a:buFont typeface="Wingdings 2"/>
              <a:buAutoNum type="arabicPeriod"/>
            </a:pPr>
            <a:r>
              <a:rPr lang="cs-CZ" sz="2000" dirty="0" smtClean="0"/>
              <a:t>Es la plaza </a:t>
            </a:r>
            <a:r>
              <a:rPr lang="cs-CZ" sz="2000" dirty="0" err="1" smtClean="0"/>
              <a:t>central</a:t>
            </a:r>
            <a:r>
              <a:rPr lang="cs-CZ" sz="2000" dirty="0" smtClean="0"/>
              <a:t> de Madrid, </a:t>
            </a:r>
            <a:r>
              <a:rPr lang="cs-CZ" sz="2000" dirty="0" err="1" smtClean="0"/>
              <a:t>punto</a:t>
            </a:r>
            <a:r>
              <a:rPr lang="cs-CZ" sz="2000" dirty="0" smtClean="0"/>
              <a:t> de </a:t>
            </a:r>
            <a:r>
              <a:rPr lang="cs-CZ" sz="2000" dirty="0" err="1" smtClean="0"/>
              <a:t>encuentro</a:t>
            </a:r>
            <a:r>
              <a:rPr lang="cs-CZ" sz="2000" dirty="0" smtClean="0"/>
              <a:t> de la </a:t>
            </a:r>
            <a:r>
              <a:rPr lang="cs-CZ" sz="2000" dirty="0" err="1" smtClean="0"/>
              <a:t>gente</a:t>
            </a:r>
            <a:r>
              <a:rPr lang="cs-CZ" sz="2000" dirty="0" smtClean="0"/>
              <a:t>. La </a:t>
            </a:r>
            <a:r>
              <a:rPr lang="cs-CZ" sz="2000" dirty="0" err="1" smtClean="0"/>
              <a:t>Estatua</a:t>
            </a:r>
            <a:r>
              <a:rPr lang="cs-CZ" sz="2000" dirty="0" smtClean="0"/>
              <a:t> de Oso y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Madroño</a:t>
            </a:r>
            <a:r>
              <a:rPr lang="cs-CZ" sz="2000" dirty="0" smtClean="0"/>
              <a:t> es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símbolo</a:t>
            </a:r>
            <a:r>
              <a:rPr lang="cs-CZ" sz="2000" dirty="0" smtClean="0"/>
              <a:t> de la ciudad²</a:t>
            </a: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&lt;http://commons.wikimedia.org/wiki/File:El_oso_y_el_madro%C3%B1o_de_la_Puerta_del_Sol,_Madrid.jpg</a:t>
            </a:r>
            <a:r>
              <a:rPr lang="cs-CZ" sz="1000" dirty="0" smtClean="0"/>
              <a:t>&gt;</a:t>
            </a:r>
          </a:p>
          <a:p>
            <a:pPr marL="514350" indent="-514350">
              <a:buAutoNum type="arabicPeriod"/>
            </a:pPr>
            <a:endParaRPr lang="cs-CZ" sz="1000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http://upload.wikimedia.org/wikipedia/commons/thumb/0/0b/El_oso_y_el_madro%C3%B1o_de_la_Puerta_del_Sol%2C_Madrid.jpg/220px-El_oso_y_el_madro%C3%B1o_de_la_Puerta_del_Sol%2C_Madrid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3501008"/>
            <a:ext cx="2304256" cy="30688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rgbClr val="FFFF00"/>
                </a:solidFill>
              </a:rPr>
              <a:t>¿</a:t>
            </a:r>
            <a:r>
              <a:rPr lang="cs-CZ" sz="3200" dirty="0" err="1" smtClean="0">
                <a:solidFill>
                  <a:srgbClr val="FFFF00"/>
                </a:solidFill>
              </a:rPr>
              <a:t>Cómo</a:t>
            </a:r>
            <a:r>
              <a:rPr lang="cs-CZ" sz="3200" dirty="0" smtClean="0">
                <a:solidFill>
                  <a:srgbClr val="FFFF00"/>
                </a:solidFill>
              </a:rPr>
              <a:t> se </a:t>
            </a:r>
            <a:r>
              <a:rPr lang="cs-CZ" sz="3200" dirty="0" err="1" smtClean="0">
                <a:solidFill>
                  <a:srgbClr val="FFFF00"/>
                </a:solidFill>
              </a:rPr>
              <a:t>llama</a:t>
            </a:r>
            <a:r>
              <a:rPr lang="cs-CZ" sz="3200" dirty="0" smtClean="0">
                <a:solidFill>
                  <a:srgbClr val="FFFF00"/>
                </a:solidFill>
              </a:rPr>
              <a:t> </a:t>
            </a:r>
            <a:r>
              <a:rPr lang="cs-CZ" sz="3200" dirty="0" err="1" smtClean="0">
                <a:solidFill>
                  <a:srgbClr val="FFFF00"/>
                </a:solidFill>
              </a:rPr>
              <a:t>el</a:t>
            </a:r>
            <a:r>
              <a:rPr lang="cs-CZ" sz="3200" dirty="0" smtClean="0">
                <a:solidFill>
                  <a:srgbClr val="FFFF00"/>
                </a:solidFill>
              </a:rPr>
              <a:t> </a:t>
            </a:r>
            <a:r>
              <a:rPr lang="cs-CZ" sz="3200" dirty="0" err="1" smtClean="0">
                <a:solidFill>
                  <a:srgbClr val="FFFF00"/>
                </a:solidFill>
              </a:rPr>
              <a:t>sitio</a:t>
            </a:r>
            <a:r>
              <a:rPr lang="cs-CZ" sz="3200" dirty="0" smtClean="0">
                <a:solidFill>
                  <a:srgbClr val="FFFF00"/>
                </a:solidFill>
              </a:rPr>
              <a:t> </a:t>
            </a:r>
            <a:r>
              <a:rPr lang="cs-CZ" sz="3200" dirty="0" err="1" smtClean="0">
                <a:solidFill>
                  <a:srgbClr val="FFFF00"/>
                </a:solidFill>
              </a:rPr>
              <a:t>en</a:t>
            </a:r>
            <a:r>
              <a:rPr lang="cs-CZ" sz="3200" dirty="0" smtClean="0">
                <a:solidFill>
                  <a:srgbClr val="FFFF00"/>
                </a:solidFill>
              </a:rPr>
              <a:t> la foto?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400" dirty="0" smtClean="0"/>
              <a:t>La Plaza </a:t>
            </a:r>
            <a:r>
              <a:rPr lang="cs-CZ" sz="2400" dirty="0" err="1" smtClean="0"/>
              <a:t>Mayor</a:t>
            </a:r>
            <a:endParaRPr lang="cs-CZ" sz="2400" dirty="0" smtClean="0"/>
          </a:p>
          <a:p>
            <a:pPr marL="514350" indent="-514350">
              <a:buAutoNum type="arabicPeriod"/>
            </a:pPr>
            <a:r>
              <a:rPr lang="cs-CZ" sz="2400" dirty="0" smtClean="0"/>
              <a:t>La </a:t>
            </a:r>
            <a:r>
              <a:rPr lang="cs-CZ" sz="2400" dirty="0" err="1" smtClean="0"/>
              <a:t>Puerta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Sol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Parque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</a:t>
            </a:r>
            <a:r>
              <a:rPr lang="cs-CZ" sz="2400" dirty="0" err="1" smtClean="0"/>
              <a:t>Retiro</a:t>
            </a:r>
            <a:endParaRPr lang="cs-CZ" sz="2400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06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&lt;http://commons.wikimedia.org/wiki/File:El_oso_y_el_madro%C3%B1o_de_la_Puerta_del_Sol,_Madrid.jpg</a:t>
            </a:r>
            <a:r>
              <a:rPr lang="cs-CZ" sz="1100" dirty="0" smtClean="0"/>
              <a:t>&gt;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0/0b/El_oso_y_el_madro%C3%B1o_de_la_Puerta_del_Sol%2C_Madrid.jpg/220px-El_oso_y_el_madro%C3%B1o_de_la_Puerta_del_Sol%2C_Madrid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2276872"/>
            <a:ext cx="2304256" cy="30688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¿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frase</a:t>
            </a:r>
            <a:r>
              <a:rPr lang="cs-CZ" sz="2800" dirty="0" smtClean="0">
                <a:solidFill>
                  <a:srgbClr val="FF0000"/>
                </a:solidFill>
              </a:rPr>
              <a:t> se </a:t>
            </a:r>
            <a:r>
              <a:rPr lang="cs-CZ" sz="2800" dirty="0" err="1" smtClean="0">
                <a:solidFill>
                  <a:srgbClr val="FF0000"/>
                </a:solidFill>
              </a:rPr>
              <a:t>refiere</a:t>
            </a:r>
            <a:r>
              <a:rPr lang="cs-CZ" sz="2800" dirty="0" smtClean="0">
                <a:solidFill>
                  <a:srgbClr val="FF0000"/>
                </a:solidFill>
              </a:rPr>
              <a:t> a la foto?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000" dirty="0" smtClean="0"/>
              <a:t>Se </a:t>
            </a:r>
            <a:r>
              <a:rPr lang="cs-CZ" sz="2000" dirty="0" err="1" smtClean="0"/>
              <a:t>puede</a:t>
            </a:r>
            <a:r>
              <a:rPr lang="cs-CZ" sz="2000" dirty="0" smtClean="0"/>
              <a:t> </a:t>
            </a:r>
            <a:r>
              <a:rPr lang="cs-CZ" sz="2000" dirty="0" err="1" smtClean="0"/>
              <a:t>ver</a:t>
            </a:r>
            <a:r>
              <a:rPr lang="cs-CZ" sz="2000" dirty="0" smtClean="0"/>
              <a:t> </a:t>
            </a:r>
            <a:r>
              <a:rPr lang="cs-CZ" sz="2000" dirty="0" err="1" smtClean="0"/>
              <a:t>una</a:t>
            </a:r>
            <a:r>
              <a:rPr lang="cs-CZ" sz="2000" dirty="0" smtClean="0"/>
              <a:t> </a:t>
            </a:r>
            <a:r>
              <a:rPr lang="cs-CZ" sz="2000" dirty="0" err="1" smtClean="0"/>
              <a:t>importante</a:t>
            </a:r>
            <a:r>
              <a:rPr lang="cs-CZ" sz="2000" dirty="0" smtClean="0"/>
              <a:t> </a:t>
            </a:r>
            <a:r>
              <a:rPr lang="cs-CZ" sz="2000" dirty="0" err="1" smtClean="0"/>
              <a:t>colección</a:t>
            </a:r>
            <a:r>
              <a:rPr lang="cs-CZ" sz="2000" dirty="0" smtClean="0"/>
              <a:t> de </a:t>
            </a:r>
            <a:r>
              <a:rPr lang="cs-CZ" sz="2000" dirty="0" err="1" smtClean="0"/>
              <a:t>arte</a:t>
            </a:r>
            <a:r>
              <a:rPr lang="cs-CZ" sz="2000" dirty="0" smtClean="0"/>
              <a:t> moderno, </a:t>
            </a:r>
            <a:r>
              <a:rPr lang="cs-CZ" sz="2000" dirty="0" err="1" smtClean="0"/>
              <a:t>que</a:t>
            </a:r>
            <a:r>
              <a:rPr lang="cs-CZ" sz="2000" dirty="0" smtClean="0"/>
              <a:t> </a:t>
            </a:r>
            <a:r>
              <a:rPr lang="cs-CZ" sz="2000" dirty="0" err="1" smtClean="0"/>
              <a:t>incluye</a:t>
            </a:r>
            <a:r>
              <a:rPr lang="cs-CZ" sz="2000" dirty="0" smtClean="0"/>
              <a:t>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Guernica</a:t>
            </a:r>
            <a:r>
              <a:rPr lang="cs-CZ" sz="2000" dirty="0" smtClean="0"/>
              <a:t> de </a:t>
            </a:r>
            <a:r>
              <a:rPr lang="cs-CZ" sz="2000" dirty="0" err="1" smtClean="0"/>
              <a:t>Pablo</a:t>
            </a:r>
            <a:r>
              <a:rPr lang="cs-CZ" sz="2000" dirty="0" smtClean="0"/>
              <a:t> </a:t>
            </a:r>
            <a:r>
              <a:rPr lang="cs-CZ" sz="2000" dirty="0" err="1" smtClean="0"/>
              <a:t>Picasso</a:t>
            </a:r>
            <a:r>
              <a:rPr lang="cs-CZ" sz="2000" dirty="0" smtClean="0"/>
              <a:t>⁷</a:t>
            </a:r>
          </a:p>
          <a:p>
            <a:pPr marL="514350" indent="-514350">
              <a:buAutoNum type="arabicPeriod"/>
            </a:pPr>
            <a:r>
              <a:rPr lang="cs-CZ" sz="2000" dirty="0" smtClean="0"/>
              <a:t>El </a:t>
            </a:r>
            <a:r>
              <a:rPr lang="cs-CZ" sz="2000" dirty="0" err="1" smtClean="0"/>
              <a:t>rey</a:t>
            </a:r>
            <a:r>
              <a:rPr lang="cs-CZ" sz="2000" dirty="0" smtClean="0"/>
              <a:t> </a:t>
            </a:r>
            <a:r>
              <a:rPr lang="cs-CZ" sz="2000" dirty="0" err="1" smtClean="0"/>
              <a:t>vive</a:t>
            </a:r>
            <a:r>
              <a:rPr lang="cs-CZ" sz="2000" dirty="0" smtClean="0"/>
              <a:t> </a:t>
            </a:r>
            <a:r>
              <a:rPr lang="cs-CZ" sz="2000" dirty="0" err="1" smtClean="0"/>
              <a:t>en</a:t>
            </a:r>
            <a:r>
              <a:rPr lang="cs-CZ" sz="2000" dirty="0" smtClean="0"/>
              <a:t> </a:t>
            </a:r>
            <a:r>
              <a:rPr lang="cs-CZ" sz="2000" dirty="0" err="1" smtClean="0"/>
              <a:t>otro</a:t>
            </a:r>
            <a:r>
              <a:rPr lang="cs-CZ" sz="2000" dirty="0" smtClean="0"/>
              <a:t> </a:t>
            </a:r>
            <a:r>
              <a:rPr lang="cs-CZ" sz="2000" dirty="0" err="1" smtClean="0"/>
              <a:t>palacio</a:t>
            </a:r>
            <a:r>
              <a:rPr lang="cs-CZ" sz="2000" dirty="0" smtClean="0"/>
              <a:t>, pero </a:t>
            </a:r>
            <a:r>
              <a:rPr lang="cs-CZ" sz="2000" dirty="0" err="1" smtClean="0"/>
              <a:t>este</a:t>
            </a:r>
            <a:r>
              <a:rPr lang="cs-CZ" sz="2000" dirty="0" smtClean="0"/>
              <a:t> es </a:t>
            </a:r>
            <a:r>
              <a:rPr lang="cs-CZ" sz="2000" dirty="0" err="1" smtClean="0"/>
              <a:t>su</a:t>
            </a:r>
            <a:r>
              <a:rPr lang="cs-CZ" sz="2000" dirty="0" smtClean="0"/>
              <a:t> </a:t>
            </a:r>
            <a:r>
              <a:rPr lang="cs-CZ" sz="2000" dirty="0" err="1" smtClean="0"/>
              <a:t>residencia</a:t>
            </a:r>
            <a:r>
              <a:rPr lang="cs-CZ" sz="2000" dirty="0" smtClean="0"/>
              <a:t> </a:t>
            </a:r>
            <a:r>
              <a:rPr lang="cs-CZ" sz="2000" dirty="0" err="1" smtClean="0"/>
              <a:t>oficial</a:t>
            </a:r>
            <a:r>
              <a:rPr lang="cs-CZ" sz="2000" dirty="0" smtClean="0"/>
              <a:t> </a:t>
            </a:r>
            <a:r>
              <a:rPr lang="cs-CZ" sz="2000" dirty="0" err="1" smtClean="0"/>
              <a:t>donde</a:t>
            </a:r>
            <a:r>
              <a:rPr lang="cs-CZ" sz="2000" dirty="0" smtClean="0"/>
              <a:t> </a:t>
            </a:r>
            <a:r>
              <a:rPr lang="cs-CZ" sz="2000" dirty="0" err="1" smtClean="0"/>
              <a:t>recibe</a:t>
            </a:r>
            <a:r>
              <a:rPr lang="cs-CZ" sz="2000" dirty="0" smtClean="0"/>
              <a:t> </a:t>
            </a:r>
            <a:r>
              <a:rPr lang="cs-CZ" sz="2000" dirty="0" err="1" smtClean="0"/>
              <a:t>visitas</a:t>
            </a:r>
            <a:r>
              <a:rPr lang="cs-CZ" sz="2000" dirty="0" smtClean="0"/>
              <a:t> </a:t>
            </a:r>
            <a:r>
              <a:rPr lang="cs-CZ" sz="2000" dirty="0" err="1" smtClean="0"/>
              <a:t>políticas</a:t>
            </a:r>
            <a:r>
              <a:rPr lang="cs-CZ" sz="2000" dirty="0" smtClean="0"/>
              <a:t>, </a:t>
            </a:r>
            <a:r>
              <a:rPr lang="cs-CZ" sz="2000" dirty="0" err="1" smtClean="0"/>
              <a:t>organiza</a:t>
            </a:r>
            <a:r>
              <a:rPr lang="cs-CZ" sz="2000" dirty="0" smtClean="0"/>
              <a:t> </a:t>
            </a:r>
            <a:r>
              <a:rPr lang="cs-CZ" sz="2000" dirty="0" err="1" smtClean="0"/>
              <a:t>banquetes</a:t>
            </a:r>
            <a:r>
              <a:rPr lang="cs-CZ" sz="2000" dirty="0" smtClean="0"/>
              <a:t>⁸</a:t>
            </a:r>
          </a:p>
          <a:p>
            <a:pPr marL="514350" indent="-514350">
              <a:buAutoNum type="arabicPeriod"/>
            </a:pPr>
            <a:r>
              <a:rPr lang="cs-CZ" sz="2000" dirty="0" err="1" smtClean="0"/>
              <a:t>También</a:t>
            </a:r>
            <a:r>
              <a:rPr lang="cs-CZ" sz="2000" dirty="0" smtClean="0"/>
              <a:t> </a:t>
            </a:r>
            <a:r>
              <a:rPr lang="cs-CZ" sz="2000" dirty="0" err="1" smtClean="0"/>
              <a:t>está</a:t>
            </a:r>
            <a:r>
              <a:rPr lang="cs-CZ" sz="2000" dirty="0" smtClean="0"/>
              <a:t> </a:t>
            </a:r>
            <a:r>
              <a:rPr lang="cs-CZ" sz="2000" dirty="0" err="1" smtClean="0"/>
              <a:t>en</a:t>
            </a:r>
            <a:r>
              <a:rPr lang="cs-CZ" sz="2000" dirty="0" smtClean="0"/>
              <a:t> </a:t>
            </a:r>
            <a:r>
              <a:rPr lang="cs-CZ" sz="2000" dirty="0" err="1" smtClean="0"/>
              <a:t>esta</a:t>
            </a:r>
            <a:r>
              <a:rPr lang="cs-CZ" sz="2000" dirty="0" smtClean="0"/>
              <a:t> plaza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kilómetro</a:t>
            </a:r>
            <a:r>
              <a:rPr lang="cs-CZ" sz="2000" dirty="0" smtClean="0"/>
              <a:t> </a:t>
            </a:r>
            <a:r>
              <a:rPr lang="cs-CZ" sz="2000" dirty="0" err="1" smtClean="0"/>
              <a:t>cero</a:t>
            </a:r>
            <a:r>
              <a:rPr lang="cs-CZ" sz="2000" dirty="0" smtClean="0"/>
              <a:t> de las </a:t>
            </a:r>
            <a:r>
              <a:rPr lang="cs-CZ" sz="2000" dirty="0" err="1" smtClean="0"/>
              <a:t>carreteras</a:t>
            </a:r>
            <a:r>
              <a:rPr lang="cs-CZ" sz="2000" dirty="0" smtClean="0"/>
              <a:t> </a:t>
            </a:r>
            <a:r>
              <a:rPr lang="cs-CZ" sz="2000" dirty="0" err="1" smtClean="0"/>
              <a:t>españolas</a:t>
            </a:r>
            <a:r>
              <a:rPr lang="cs-CZ" sz="2000" dirty="0" smtClean="0"/>
              <a:t> </a:t>
            </a:r>
            <a:r>
              <a:rPr lang="cs-CZ" sz="2000" dirty="0" err="1" smtClean="0"/>
              <a:t>que</a:t>
            </a:r>
            <a:r>
              <a:rPr lang="cs-CZ" sz="2000" dirty="0" smtClean="0"/>
              <a:t> </a:t>
            </a:r>
            <a:r>
              <a:rPr lang="cs-CZ" sz="2000" dirty="0" err="1" smtClean="0"/>
              <a:t>representa</a:t>
            </a:r>
            <a:r>
              <a:rPr lang="cs-CZ" sz="2000" dirty="0" smtClean="0"/>
              <a:t>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centro</a:t>
            </a:r>
            <a:r>
              <a:rPr lang="cs-CZ" sz="2000" dirty="0" smtClean="0"/>
              <a:t> </a:t>
            </a:r>
            <a:r>
              <a:rPr lang="cs-CZ" sz="2000" dirty="0" err="1" smtClean="0"/>
              <a:t>del</a:t>
            </a:r>
            <a:r>
              <a:rPr lang="cs-CZ" sz="2000" dirty="0" smtClean="0"/>
              <a:t> </a:t>
            </a:r>
            <a:r>
              <a:rPr lang="cs-CZ" sz="2000" dirty="0" err="1" smtClean="0"/>
              <a:t>país</a:t>
            </a:r>
            <a:r>
              <a:rPr lang="cs-CZ" sz="2000" dirty="0" smtClean="0"/>
              <a:t>⁹</a:t>
            </a:r>
          </a:p>
          <a:p>
            <a:pPr marL="514350" indent="-514350">
              <a:buAutoNum type="arabicPeriod"/>
            </a:pPr>
            <a:endParaRPr lang="cs-CZ" sz="2000" dirty="0" smtClean="0"/>
          </a:p>
          <a:p>
            <a:pPr marL="514350" indent="-514350">
              <a:buAutoNum type="arabicPeriod"/>
            </a:pPr>
            <a:endParaRPr lang="cs-CZ" sz="2000" dirty="0" smtClean="0"/>
          </a:p>
          <a:p>
            <a:pPr marL="514350" indent="-514350">
              <a:buAutoNum type="arabicPeriod"/>
            </a:pPr>
            <a:endParaRPr lang="cs-CZ" sz="2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06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2"/>
              </a:rPr>
              <a:t>&lt;http://commons.wikimedia.org/wiki/File:Palacio_Real_de_Madrid_-_03.jpg</a:t>
            </a:r>
            <a:r>
              <a:rPr lang="cs-CZ" sz="1000" dirty="0" smtClean="0"/>
              <a:t>&gt;</a:t>
            </a:r>
          </a:p>
          <a:p>
            <a:pPr marL="514350" indent="-51435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Palacio Real de Madrid - 0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3789040"/>
            <a:ext cx="3816424" cy="19082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¿</a:t>
            </a:r>
            <a:r>
              <a:rPr lang="cs-CZ" sz="2800" dirty="0" err="1" smtClean="0">
                <a:solidFill>
                  <a:srgbClr val="FFFF00"/>
                </a:solidFill>
              </a:rPr>
              <a:t>Cómo</a:t>
            </a:r>
            <a:r>
              <a:rPr lang="cs-CZ" sz="2800" dirty="0" smtClean="0">
                <a:solidFill>
                  <a:srgbClr val="FFFF00"/>
                </a:solidFill>
              </a:rPr>
              <a:t> se </a:t>
            </a:r>
            <a:r>
              <a:rPr lang="cs-CZ" sz="2800" dirty="0" err="1" smtClean="0">
                <a:solidFill>
                  <a:srgbClr val="FFFF00"/>
                </a:solidFill>
              </a:rPr>
              <a:t>llama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el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sitio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en</a:t>
            </a:r>
            <a:r>
              <a:rPr lang="cs-CZ" sz="2800" dirty="0" smtClean="0">
                <a:solidFill>
                  <a:srgbClr val="FFFF00"/>
                </a:solidFill>
              </a:rPr>
              <a:t> la foto?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400" dirty="0" smtClean="0"/>
              <a:t>La Gran </a:t>
            </a:r>
            <a:r>
              <a:rPr lang="cs-CZ" sz="2400" dirty="0" err="1" smtClean="0"/>
              <a:t>Vía</a:t>
            </a:r>
            <a:endParaRPr lang="cs-CZ" sz="2400" dirty="0" smtClean="0"/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Museo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</a:t>
            </a:r>
            <a:r>
              <a:rPr lang="cs-CZ" sz="2400" dirty="0" err="1" smtClean="0"/>
              <a:t>Prado</a:t>
            </a:r>
            <a:endParaRPr lang="cs-CZ" sz="2400" dirty="0" smtClean="0"/>
          </a:p>
          <a:p>
            <a:pPr marL="514350" indent="-514350">
              <a:buAutoNum type="arabicPeriod"/>
            </a:pPr>
            <a:r>
              <a:rPr lang="cs-CZ" sz="2400" dirty="0" smtClean="0"/>
              <a:t>El </a:t>
            </a:r>
            <a:r>
              <a:rPr lang="cs-CZ" sz="2400" dirty="0" err="1" smtClean="0"/>
              <a:t>Palacio</a:t>
            </a:r>
            <a:r>
              <a:rPr lang="cs-CZ" sz="2400" dirty="0" smtClean="0"/>
              <a:t> Real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/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06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 marL="514350" indent="-514350">
              <a:buNone/>
            </a:pPr>
            <a:r>
              <a:rPr lang="cs-CZ" sz="1100" dirty="0" smtClean="0">
                <a:hlinkClick r:id="rId2"/>
              </a:rPr>
              <a:t>&lt;http://commons.wikimedia.org/wiki/File:Palacio_Real_de_Madrid_-_03.jpg</a:t>
            </a:r>
            <a:r>
              <a:rPr lang="cs-CZ" sz="1100" dirty="0" smtClean="0"/>
              <a:t>&gt;</a:t>
            </a:r>
          </a:p>
          <a:p>
            <a:pPr marL="514350" indent="-514350"/>
            <a:endParaRPr lang="cs-CZ" sz="11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Palacio Real de Madrid - 0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3140968"/>
            <a:ext cx="4536503" cy="226825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</TotalTime>
  <Words>1491</Words>
  <Application>Microsoft Office PowerPoint</Application>
  <PresentationFormat>Předvádění na obrazovce (4:3)</PresentationFormat>
  <Paragraphs>281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Tok</vt:lpstr>
      <vt:lpstr>MADRID </vt:lpstr>
      <vt:lpstr>¿Qué frase se refiere a la foto?</vt:lpstr>
      <vt:lpstr>¿Cómo se llama el sitio en la foto?</vt:lpstr>
      <vt:lpstr>¿Qué frase se refiere a la foto?</vt:lpstr>
      <vt:lpstr>¿Cómo se llama el sitio en la foto?</vt:lpstr>
      <vt:lpstr>¿Qué frase se refiere a la foto?</vt:lpstr>
      <vt:lpstr>¿Cómo se llama el sitio en la foto?</vt:lpstr>
      <vt:lpstr>¿Qué frase se refiere a la foto?</vt:lpstr>
      <vt:lpstr>¿Cómo se llama el sitio en la foto?</vt:lpstr>
      <vt:lpstr>¿Qué frase se refiere a la foto?</vt:lpstr>
      <vt:lpstr>¿Cómo se llama el sitio en la foto?</vt:lpstr>
      <vt:lpstr>¿Qué frase se refiere a la foto?</vt:lpstr>
      <vt:lpstr>¿Cómo se llama el sitio en la foto?</vt:lpstr>
      <vt:lpstr>¿Qué frase se refiere a la foto?</vt:lpstr>
      <vt:lpstr>¿Cómo se llama el sitio en la foto?</vt:lpstr>
      <vt:lpstr>¿Qué frase se refiere a la foto?</vt:lpstr>
      <vt:lpstr>¿Cómo se llama el sitio en la foto?</vt:lpstr>
      <vt:lpstr>¿Qué frase se refiere a la foto?</vt:lpstr>
      <vt:lpstr>¿Cómo se llama el sitio en la foto?</vt:lpstr>
      <vt:lpstr>Použité zdroje informací: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riman</cp:lastModifiedBy>
  <cp:revision>51</cp:revision>
  <dcterms:created xsi:type="dcterms:W3CDTF">2012-09-18T04:01:33Z</dcterms:created>
  <dcterms:modified xsi:type="dcterms:W3CDTF">2013-06-10T10:35:51Z</dcterms:modified>
</cp:coreProperties>
</file>