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" panose="020B0604020202020204" charset="0"/>
      <p:regular r:id="rId15"/>
    </p:embeddedFont>
    <p:embeddedFont>
      <p:font typeface="Proxima Nova Bold" panose="020B0604020202020204" charset="0"/>
      <p:regular r:id="rId16"/>
    </p:embeddedFont>
    <p:embeddedFont>
      <p:font typeface="Roca Two" panose="020B0604020202020204" charset="-1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F7562-95DE-43BE-B970-8B531A41A575}" v="7" dt="2025-04-10T18:33:22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žka Stašková" userId="S::18_staskova_a@gyvolgova.cz::bee8638a-db07-45e0-9fa2-a23e21af7d1a" providerId="AD" clId="Web-{DC6F7562-95DE-43BE-B970-8B531A41A575}"/>
    <pc:docChg chg="modSld">
      <pc:chgData name="Anežka Stašková" userId="S::18_staskova_a@gyvolgova.cz::bee8638a-db07-45e0-9fa2-a23e21af7d1a" providerId="AD" clId="Web-{DC6F7562-95DE-43BE-B970-8B531A41A575}" dt="2025-04-10T18:33:22.377" v="2" actId="20577"/>
      <pc:docMkLst>
        <pc:docMk/>
      </pc:docMkLst>
      <pc:sldChg chg="modSp">
        <pc:chgData name="Anežka Stašková" userId="S::18_staskova_a@gyvolgova.cz::bee8638a-db07-45e0-9fa2-a23e21af7d1a" providerId="AD" clId="Web-{DC6F7562-95DE-43BE-B970-8B531A41A575}" dt="2025-04-10T18:33:22.377" v="2" actId="20577"/>
        <pc:sldMkLst>
          <pc:docMk/>
          <pc:sldMk cId="0" sldId="258"/>
        </pc:sldMkLst>
        <pc:spChg chg="mod">
          <ac:chgData name="Anežka Stašková" userId="S::18_staskova_a@gyvolgova.cz::bee8638a-db07-45e0-9fa2-a23e21af7d1a" providerId="AD" clId="Web-{DC6F7562-95DE-43BE-B970-8B531A41A575}" dt="2025-04-10T18:33:22.377" v="2" actId="20577"/>
          <ac:spMkLst>
            <pc:docMk/>
            <pc:sldMk cId="0" sldId="25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32" y="520652"/>
            <a:ext cx="7418174" cy="5563631"/>
          </a:xfrm>
          <a:custGeom>
            <a:avLst/>
            <a:gdLst/>
            <a:ahLst/>
            <a:cxnLst/>
            <a:rect l="l" t="t" r="r" b="b"/>
            <a:pathLst>
              <a:path w="7418174" h="5563631">
                <a:moveTo>
                  <a:pt x="0" y="0"/>
                </a:moveTo>
                <a:lnTo>
                  <a:pt x="7418174" y="0"/>
                </a:lnTo>
                <a:lnTo>
                  <a:pt x="7418174" y="5563631"/>
                </a:lnTo>
                <a:lnTo>
                  <a:pt x="0" y="5563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8358854" y="5344647"/>
            <a:ext cx="8900446" cy="4637223"/>
            <a:chOff x="0" y="0"/>
            <a:chExt cx="2344150" cy="12213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4151" cy="1221326"/>
            </a:xfrm>
            <a:custGeom>
              <a:avLst/>
              <a:gdLst/>
              <a:ahLst/>
              <a:cxnLst/>
              <a:rect l="l" t="t" r="r" b="b"/>
              <a:pathLst>
                <a:path w="2344151" h="1221326">
                  <a:moveTo>
                    <a:pt x="0" y="0"/>
                  </a:moveTo>
                  <a:lnTo>
                    <a:pt x="2344151" y="0"/>
                  </a:lnTo>
                  <a:lnTo>
                    <a:pt x="2344151" y="1221326"/>
                  </a:lnTo>
                  <a:lnTo>
                    <a:pt x="0" y="1221326"/>
                  </a:lnTo>
                  <a:close/>
                </a:path>
              </a:pathLst>
            </a:custGeom>
            <a:solidFill>
              <a:srgbClr val="000000">
                <a:alpha val="57647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44150" cy="1259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66502" y="5960458"/>
            <a:ext cx="7885150" cy="226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  <a:spcBef>
                <a:spcPct val="0"/>
              </a:spcBef>
            </a:pPr>
            <a:r>
              <a:rPr lang="cs-CZ" sz="6496" b="1" dirty="0">
                <a:solidFill>
                  <a:srgbClr val="FFFFFF"/>
                </a:solidFill>
                <a:latin typeface="+mj-lt"/>
                <a:ea typeface="Roca Two Bold"/>
                <a:cs typeface="Roca Two Bold"/>
                <a:sym typeface="Roca Two Bold"/>
              </a:rPr>
              <a:t>UNSER ABENTEUER IN DEUTSCHLAND</a:t>
            </a:r>
            <a:endParaRPr lang="en-US" sz="6496" b="1" dirty="0">
              <a:solidFill>
                <a:srgbClr val="FFFFFF"/>
              </a:solidFill>
              <a:latin typeface="+mj-lt"/>
              <a:ea typeface="Roca Two Bold"/>
              <a:cs typeface="Roca Two Bold"/>
              <a:sym typeface="Roca Tw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0225" y="7944557"/>
            <a:ext cx="6100766" cy="43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spc="1037" dirty="0">
                <a:solidFill>
                  <a:srgbClr val="21323F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STELA </a:t>
            </a:r>
            <a:r>
              <a:rPr lang="cs-CZ" sz="2599" b="1" spc="1037" dirty="0">
                <a:solidFill>
                  <a:srgbClr val="21323F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UND</a:t>
            </a:r>
            <a:r>
              <a:rPr lang="en-US" sz="2599" b="1" spc="1037" dirty="0">
                <a:solidFill>
                  <a:srgbClr val="21323F"/>
                </a:solidFill>
                <a:latin typeface="+mj-lt"/>
                <a:ea typeface="Proxima Nova Bold"/>
                <a:cs typeface="Proxima Nova Bold"/>
                <a:sym typeface="Proxima Nova Bold"/>
              </a:rPr>
              <a:t> ANEŽKA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81959" y="2503351"/>
            <a:ext cx="8277341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spc="428" dirty="0">
                <a:solidFill>
                  <a:srgbClr val="00000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K</a:t>
            </a:r>
            <a:r>
              <a:rPr lang="cs-CZ" sz="2799" b="1" spc="428" dirty="0">
                <a:solidFill>
                  <a:srgbClr val="00000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URZZEITMOBILITÄT</a:t>
            </a:r>
            <a:r>
              <a:rPr lang="en-US" sz="2799" b="1" spc="428" dirty="0">
                <a:solidFill>
                  <a:srgbClr val="00000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ERASMUS +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ACF1977-919B-4A76-9A38-BFED4BAB2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57" y="300613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365" y="1227289"/>
            <a:ext cx="13520568" cy="4665111"/>
            <a:chOff x="0" y="0"/>
            <a:chExt cx="18027425" cy="62201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270" b="7270"/>
            <a:stretch>
              <a:fillRect/>
            </a:stretch>
          </p:blipFill>
          <p:spPr>
            <a:xfrm>
              <a:off x="0" y="0"/>
              <a:ext cx="18027425" cy="622014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26736" y="5448300"/>
            <a:ext cx="10073499" cy="3916211"/>
            <a:chOff x="0" y="0"/>
            <a:chExt cx="2653103" cy="10314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53103" cy="1031430"/>
            </a:xfrm>
            <a:custGeom>
              <a:avLst/>
              <a:gdLst/>
              <a:ahLst/>
              <a:cxnLst/>
              <a:rect l="l" t="t" r="r" b="b"/>
              <a:pathLst>
                <a:path w="2653103" h="1031430">
                  <a:moveTo>
                    <a:pt x="0" y="0"/>
                  </a:moveTo>
                  <a:lnTo>
                    <a:pt x="2653103" y="0"/>
                  </a:lnTo>
                  <a:lnTo>
                    <a:pt x="2653103" y="1031430"/>
                  </a:lnTo>
                  <a:lnTo>
                    <a:pt x="0" y="1031430"/>
                  </a:lnTo>
                  <a:close/>
                </a:path>
              </a:pathLst>
            </a:custGeom>
            <a:solidFill>
              <a:srgbClr val="21323F"/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653103" cy="1088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 lang="de-DE" noProof="0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5730854" y="1584584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5" y="0"/>
                </a:lnTo>
                <a:lnTo>
                  <a:pt x="1315895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2236429" y="6173390"/>
            <a:ext cx="844873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de-DE" sz="5810" b="1" noProof="0" dirty="0">
                <a:solidFill>
                  <a:srgbClr val="FFFFFF"/>
                </a:solidFill>
                <a:latin typeface="+mj-lt"/>
                <a:ea typeface="Roca Two"/>
                <a:cs typeface="Roca Two"/>
                <a:sym typeface="Roca Two"/>
              </a:rPr>
              <a:t>WAS, WO, WANN?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94854" y="6819899"/>
            <a:ext cx="5069146" cy="273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de-DE" sz="4000" noProof="0" dirty="0">
                <a:solidFill>
                  <a:srgbClr val="21323F"/>
                </a:solidFill>
                <a:ea typeface="Arimo" panose="020B0604020202020204" charset="0"/>
                <a:cs typeface="Arimo" panose="020B0604020202020204" charset="0"/>
                <a:sym typeface="Proxima Nova"/>
              </a:rPr>
              <a:t>kurzfristige Mobilität</a:t>
            </a:r>
          </a:p>
          <a:p>
            <a:pPr marL="205105" lvl="1" algn="l">
              <a:lnSpc>
                <a:spcPts val="2660"/>
              </a:lnSpc>
            </a:pPr>
            <a:endParaRPr lang="de-DE" sz="4000" noProof="0" dirty="0">
              <a:solidFill>
                <a:srgbClr val="21323F"/>
              </a:solidFill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de-DE" sz="4000" noProof="0" dirty="0">
                <a:solidFill>
                  <a:srgbClr val="21323F"/>
                </a:solidFill>
                <a:ea typeface="Arimo" panose="020B0604020202020204" charset="0"/>
                <a:cs typeface="Arimo" panose="020B0604020202020204" charset="0"/>
                <a:sym typeface="Proxima Nova"/>
              </a:rPr>
              <a:t>Maintal, Hessen</a:t>
            </a:r>
            <a:r>
              <a:rPr lang="cs-CZ" sz="4000" dirty="0">
                <a:solidFill>
                  <a:srgbClr val="21323F"/>
                </a:solidFill>
                <a:ea typeface="Arimo" panose="020B0604020202020204" charset="0"/>
                <a:cs typeface="Arimo" panose="020B0604020202020204" charset="0"/>
                <a:sym typeface="Proxima Nova"/>
              </a:rPr>
              <a:t>,</a:t>
            </a:r>
          </a:p>
          <a:p>
            <a:pPr marL="205105" lvl="1" algn="l">
              <a:lnSpc>
                <a:spcPts val="2660"/>
              </a:lnSpc>
            </a:pPr>
            <a:endParaRPr lang="cs-CZ" sz="4000" dirty="0">
              <a:solidFill>
                <a:srgbClr val="21323F"/>
              </a:solidFill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205105" lvl="1" algn="l">
              <a:lnSpc>
                <a:spcPts val="2660"/>
              </a:lnSpc>
            </a:pPr>
            <a:r>
              <a:rPr lang="cs-CZ" sz="4000" dirty="0">
                <a:solidFill>
                  <a:srgbClr val="21323F"/>
                </a:solidFill>
                <a:ea typeface="Arimo" panose="020B0604020202020204" charset="0"/>
                <a:cs typeface="Arimo" panose="020B0604020202020204" charset="0"/>
                <a:sym typeface="Proxima Nova"/>
              </a:rPr>
              <a:t>  Deutschland</a:t>
            </a:r>
            <a:endParaRPr lang="de-DE" sz="4000" noProof="0" dirty="0">
              <a:solidFill>
                <a:srgbClr val="21323F"/>
              </a:solidFill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205105" lvl="1" algn="l">
              <a:lnSpc>
                <a:spcPts val="2660"/>
              </a:lnSpc>
            </a:pPr>
            <a:endParaRPr lang="de-DE" sz="4000" noProof="0" dirty="0">
              <a:solidFill>
                <a:srgbClr val="21323F"/>
              </a:solidFill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de-DE" sz="4000" noProof="0" dirty="0">
                <a:solidFill>
                  <a:srgbClr val="21323F"/>
                </a:solidFill>
                <a:ea typeface="Arimo" panose="020B0604020202020204" charset="0"/>
                <a:cs typeface="Arimo" panose="020B0604020202020204" charset="0"/>
                <a:sym typeface="Proxima Nova"/>
              </a:rPr>
              <a:t>18. - 2</a:t>
            </a:r>
            <a:r>
              <a:rPr lang="cs-CZ" sz="4000" noProof="0" dirty="0">
                <a:solidFill>
                  <a:srgbClr val="21323F"/>
                </a:solidFill>
                <a:ea typeface="Arimo" panose="020B0604020202020204" charset="0"/>
                <a:cs typeface="Arimo" panose="020B0604020202020204" charset="0"/>
                <a:sym typeface="Proxima Nova"/>
              </a:rPr>
              <a:t>7</a:t>
            </a:r>
            <a:r>
              <a:rPr lang="de-DE" sz="4000" noProof="0" dirty="0">
                <a:solidFill>
                  <a:srgbClr val="21323F"/>
                </a:solidFill>
                <a:ea typeface="Arimo" panose="020B0604020202020204" charset="0"/>
                <a:cs typeface="Arimo" panose="020B0604020202020204" charset="0"/>
                <a:sym typeface="Proxima Nova"/>
              </a:rPr>
              <a:t>. 2. 2025</a:t>
            </a:r>
          </a:p>
          <a:p>
            <a:pPr algn="l">
              <a:lnSpc>
                <a:spcPts val="2660"/>
              </a:lnSpc>
            </a:pPr>
            <a:endParaRPr lang="de-DE" sz="1900" noProof="0" dirty="0">
              <a:solidFill>
                <a:srgbClr val="2132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F8EB0BB-4EED-497C-9D65-6DB2EEA19A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31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3091" y="1583091"/>
            <a:ext cx="7191315" cy="7120818"/>
            <a:chOff x="0" y="0"/>
            <a:chExt cx="9588420" cy="94944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128" r="12128"/>
            <a:stretch>
              <a:fillRect/>
            </a:stretch>
          </p:blipFill>
          <p:spPr>
            <a:xfrm>
              <a:off x="0" y="0"/>
              <a:ext cx="9588420" cy="949442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825246" y="2268896"/>
            <a:ext cx="6440462" cy="2710325"/>
            <a:chOff x="0" y="0"/>
            <a:chExt cx="1696253" cy="7138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6253" cy="713831"/>
            </a:xfrm>
            <a:custGeom>
              <a:avLst/>
              <a:gdLst/>
              <a:ahLst/>
              <a:cxnLst/>
              <a:rect l="l" t="t" r="r" b="b"/>
              <a:pathLst>
                <a:path w="1696253" h="713831">
                  <a:moveTo>
                    <a:pt x="0" y="0"/>
                  </a:moveTo>
                  <a:lnTo>
                    <a:pt x="1696253" y="0"/>
                  </a:lnTo>
                  <a:lnTo>
                    <a:pt x="1696253" y="713831"/>
                  </a:lnTo>
                  <a:lnTo>
                    <a:pt x="0" y="713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96253" cy="77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 lang="de-DE" noProof="0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6086499" y="2213056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5" y="0"/>
                </a:lnTo>
                <a:lnTo>
                  <a:pt x="1315895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8675487" y="3059803"/>
            <a:ext cx="568914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17"/>
              </a:lnSpc>
            </a:pPr>
            <a:r>
              <a:rPr lang="de-DE" sz="7110" b="1" noProof="0" dirty="0">
                <a:solidFill>
                  <a:srgbClr val="FFFFFF"/>
                </a:solidFill>
                <a:latin typeface="+mj-lt"/>
                <a:ea typeface="Roca Two"/>
                <a:cs typeface="Roca Two"/>
                <a:sym typeface="Roca Two"/>
              </a:rPr>
              <a:t>DIE SCHULE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13596" y="5820790"/>
            <a:ext cx="7861089" cy="221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Albert</a:t>
            </a:r>
            <a:r>
              <a:rPr lang="cs-CZ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 -</a:t>
            </a:r>
            <a:r>
              <a:rPr lang="de-DE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 Einstein </a:t>
            </a:r>
            <a:r>
              <a:rPr lang="cs-CZ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- </a:t>
            </a:r>
            <a:r>
              <a:rPr lang="de-DE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Gymnasium</a:t>
            </a:r>
          </a:p>
          <a:p>
            <a:pPr marL="129540" lvl="1" algn="l">
              <a:lnSpc>
                <a:spcPts val="1679"/>
              </a:lnSpc>
            </a:pPr>
            <a:endParaRPr lang="de-DE" sz="3200" noProof="0" dirty="0">
              <a:solidFill>
                <a:srgbClr val="FFFFFF"/>
              </a:solidFill>
              <a:latin typeface="Calibri" panose="020F0502020204030204" pitchFamily="34" charset="0"/>
              <a:ea typeface="Arimo"/>
              <a:cs typeface="Calibri" panose="020F0502020204030204" pitchFamily="34" charset="0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endParaRPr lang="de-DE" sz="3200" noProof="0" dirty="0">
              <a:solidFill>
                <a:srgbClr val="FFFFFF"/>
              </a:solidFill>
              <a:latin typeface="Calibri" panose="020F0502020204030204" pitchFamily="34" charset="0"/>
              <a:ea typeface="Arimo"/>
              <a:cs typeface="Calibri" panose="020F0502020204030204" pitchFamily="34" charset="0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1500 Studenten, 100 Lehrer</a:t>
            </a:r>
          </a:p>
          <a:p>
            <a:pPr marL="129540" lvl="1" algn="l">
              <a:lnSpc>
                <a:spcPts val="1679"/>
              </a:lnSpc>
            </a:pPr>
            <a:endParaRPr lang="de-DE" sz="3200" noProof="0" dirty="0">
              <a:solidFill>
                <a:srgbClr val="FFFFFF"/>
              </a:solidFill>
              <a:latin typeface="Calibri" panose="020F0502020204030204" pitchFamily="34" charset="0"/>
              <a:ea typeface="Arimo"/>
              <a:cs typeface="Calibri" panose="020F0502020204030204" pitchFamily="34" charset="0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endParaRPr lang="de-DE" sz="3200" noProof="0" dirty="0">
              <a:solidFill>
                <a:srgbClr val="FFFFFF"/>
              </a:solidFill>
              <a:latin typeface="Calibri" panose="020F0502020204030204" pitchFamily="34" charset="0"/>
              <a:ea typeface="Arimo"/>
              <a:cs typeface="Calibri" panose="020F0502020204030204" pitchFamily="34" charset="0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jeden Tag ein Blockunterricht</a:t>
            </a:r>
          </a:p>
          <a:p>
            <a:pPr marL="129540" lvl="1" algn="l">
              <a:lnSpc>
                <a:spcPts val="1679"/>
              </a:lnSpc>
            </a:pPr>
            <a:endParaRPr lang="de-DE" sz="3200" noProof="0" dirty="0">
              <a:solidFill>
                <a:srgbClr val="FFFFFF"/>
              </a:solidFill>
              <a:latin typeface="Calibri" panose="020F0502020204030204" pitchFamily="34" charset="0"/>
              <a:ea typeface="Arimo"/>
              <a:cs typeface="Calibri" panose="020F0502020204030204" pitchFamily="34" charset="0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endParaRPr lang="de-DE" sz="3200" noProof="0" dirty="0">
              <a:solidFill>
                <a:srgbClr val="FFFFFF"/>
              </a:solidFill>
              <a:latin typeface="Calibri" panose="020F0502020204030204" pitchFamily="34" charset="0"/>
              <a:ea typeface="Arimo"/>
              <a:cs typeface="Calibri" panose="020F0502020204030204" pitchFamily="34" charset="0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rgbClr val="FFFFFF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Schulbusse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8FC4329-094F-412F-A0EC-0482F57F1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48" y="-1918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698213"/>
            <a:chOff x="0" y="0"/>
            <a:chExt cx="4816593" cy="1237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37389"/>
            </a:xfrm>
            <a:custGeom>
              <a:avLst/>
              <a:gdLst/>
              <a:ahLst/>
              <a:cxnLst/>
              <a:rect l="l" t="t" r="r" b="b"/>
              <a:pathLst>
                <a:path w="4816592" h="1237389">
                  <a:moveTo>
                    <a:pt x="0" y="0"/>
                  </a:moveTo>
                  <a:lnTo>
                    <a:pt x="4816592" y="0"/>
                  </a:lnTo>
                  <a:lnTo>
                    <a:pt x="4816592" y="1237389"/>
                  </a:lnTo>
                  <a:lnTo>
                    <a:pt x="0" y="12373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1294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 lang="de-DE" noProof="0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370752" y="952500"/>
            <a:ext cx="1315895" cy="3564528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6" y="0"/>
                </a:lnTo>
                <a:lnTo>
                  <a:pt x="1315896" y="3950522"/>
                </a:lnTo>
                <a:lnTo>
                  <a:pt x="0" y="3950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5916322" y="5567286"/>
            <a:ext cx="9661578" cy="448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de-DE" sz="3600" b="1" noProof="0" dirty="0">
                <a:solidFill>
                  <a:srgbClr val="FFFFFF"/>
                </a:solidFill>
                <a:ea typeface="Proxima Nova Bold"/>
                <a:cs typeface="Proxima Nova Bold"/>
                <a:sym typeface="Proxima Nova Bold"/>
              </a:rPr>
              <a:t>MAINTAL</a:t>
            </a:r>
            <a:r>
              <a:rPr lang="cs-CZ" sz="3600" b="1" noProof="0" dirty="0">
                <a:solidFill>
                  <a:srgbClr val="FFFFFF"/>
                </a:solidFill>
                <a:ea typeface="Proxima Nova Bold"/>
                <a:cs typeface="Proxima Nova Bold"/>
                <a:sym typeface="Proxima Nova Bold"/>
              </a:rPr>
              <a:t>	</a:t>
            </a:r>
            <a:r>
              <a:rPr lang="de-DE" sz="3600" b="1" noProof="0" dirty="0">
                <a:solidFill>
                  <a:srgbClr val="FFFFFF"/>
                </a:solidFill>
                <a:ea typeface="Proxima Nova Bold"/>
                <a:cs typeface="Proxima Nova Bold"/>
                <a:sym typeface="Proxima Nova Bold"/>
              </a:rPr>
              <a:t>	VS 		UNSERE ALMA MATER</a:t>
            </a:r>
            <a:r>
              <a:rPr lang="de-DE" sz="2399" b="1" noProof="0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	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08681" y="567034"/>
            <a:ext cx="984686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de-DE" sz="5810" b="1" noProof="0" dirty="0">
                <a:solidFill>
                  <a:srgbClr val="21323F"/>
                </a:solidFill>
                <a:latin typeface="+mj-lt"/>
                <a:ea typeface="Roca Two"/>
                <a:cs typeface="Roca Two"/>
                <a:sym typeface="Roca Two"/>
              </a:rPr>
              <a:t>SCHULVERGLEICH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9A70863-6F05-8271-7BBF-CE4A49C77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50" y="1700715"/>
            <a:ext cx="6342576" cy="356452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94E2195-2657-CC03-40C8-9F3CD8F9CA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34"/>
          <a:stretch/>
        </p:blipFill>
        <p:spPr>
          <a:xfrm>
            <a:off x="10522142" y="1700715"/>
            <a:ext cx="5854007" cy="362086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E651A98-6DD8-5CD2-0324-11822AB45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470" y="6078985"/>
            <a:ext cx="1047353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  <a:t>größere Kapazität</a:t>
            </a:r>
            <a:b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de-DE" sz="280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  <a:t>andere Fächer wie Politik und Wirtschaft</a:t>
            </a:r>
            <a:b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de-DE" sz="280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  <a:t>Blockunterricht</a:t>
            </a:r>
            <a:b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de-DE" sz="280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  <a:t>keine Klassen, sondern Jahrgangsstufen</a:t>
            </a:r>
            <a:b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de-DE" sz="280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</a:rPr>
              <a:t>besondere Regeln, z. B. Handyverbot in der Schule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E12056-021B-4E85-A161-EECF503292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4480"/>
            <a:ext cx="6477000" cy="8440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7101134" y="1496354"/>
            <a:ext cx="8284588" cy="3792296"/>
            <a:chOff x="0" y="0"/>
            <a:chExt cx="2045293" cy="9605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5293" cy="960565"/>
            </a:xfrm>
            <a:custGeom>
              <a:avLst/>
              <a:gdLst/>
              <a:ahLst/>
              <a:cxnLst/>
              <a:rect l="l" t="t" r="r" b="b"/>
              <a:pathLst>
                <a:path w="2045293" h="960565">
                  <a:moveTo>
                    <a:pt x="0" y="0"/>
                  </a:moveTo>
                  <a:lnTo>
                    <a:pt x="2045293" y="0"/>
                  </a:lnTo>
                  <a:lnTo>
                    <a:pt x="2045293" y="960565"/>
                  </a:lnTo>
                  <a:lnTo>
                    <a:pt x="0" y="960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045293" cy="1017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044457" y="1641504"/>
            <a:ext cx="1214843" cy="3647146"/>
          </a:xfrm>
          <a:custGeom>
            <a:avLst/>
            <a:gdLst/>
            <a:ahLst/>
            <a:cxnLst/>
            <a:rect l="l" t="t" r="r" b="b"/>
            <a:pathLst>
              <a:path w="1214843" h="3647146">
                <a:moveTo>
                  <a:pt x="0" y="0"/>
                </a:moveTo>
                <a:lnTo>
                  <a:pt x="1214843" y="0"/>
                </a:lnTo>
                <a:lnTo>
                  <a:pt x="1214843" y="3647146"/>
                </a:lnTo>
                <a:lnTo>
                  <a:pt x="0" y="3647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7480132" y="2324101"/>
            <a:ext cx="722646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cs-CZ" sz="6000" b="1" dirty="0">
                <a:solidFill>
                  <a:srgbClr val="21323F"/>
                </a:solidFill>
                <a:latin typeface="+mj-lt"/>
                <a:ea typeface="Roca Two"/>
                <a:cs typeface="Roca Two"/>
                <a:sym typeface="Roca Two"/>
              </a:rPr>
              <a:t>UNSER TAGESABLAUF</a:t>
            </a:r>
            <a:endParaRPr lang="en-US" sz="6000" b="1" dirty="0">
              <a:solidFill>
                <a:srgbClr val="21323F"/>
              </a:solidFill>
              <a:latin typeface="+mj-lt"/>
              <a:ea typeface="Roca Two"/>
              <a:cs typeface="Roca Two"/>
              <a:sym typeface="Roca Tw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01134" y="6478890"/>
            <a:ext cx="8443666" cy="173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de-DE" sz="320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Ein l</a:t>
            </a:r>
            <a:r>
              <a:rPr lang="de-DE" sz="3200" noProof="0" dirty="0" err="1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eckeres</a:t>
            </a: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 Frühstück im Hotel</a:t>
            </a:r>
            <a:r>
              <a:rPr lang="cs-CZ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 Irmchen</a:t>
            </a:r>
            <a:endParaRPr lang="de-DE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  <a:p>
            <a:pPr marL="205105" lvl="1" algn="l">
              <a:lnSpc>
                <a:spcPts val="2660"/>
              </a:lnSpc>
            </a:pPr>
            <a:endParaRPr lang="de-DE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Schulunterricht von 7:55 bis 15:30 Uhr</a:t>
            </a:r>
          </a:p>
          <a:p>
            <a:pPr marL="205105" lvl="1" algn="l">
              <a:lnSpc>
                <a:spcPts val="2660"/>
              </a:lnSpc>
            </a:pPr>
            <a:endParaRPr lang="de-DE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de-DE" sz="320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 Nach der Schule</a:t>
            </a:r>
            <a:r>
              <a:rPr lang="cs-CZ" sz="320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 </a:t>
            </a: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- Sport, Einkaufen, Kino</a:t>
            </a:r>
            <a:r>
              <a:rPr lang="cs-CZ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 …</a:t>
            </a:r>
            <a:endParaRPr lang="de-DE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7AA0EA-06E7-A4DA-EA8C-6CD637E44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7" y="3300055"/>
            <a:ext cx="5703375" cy="317883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29E892D-74F1-1D88-A00B-6942098A5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7" y="6527451"/>
            <a:ext cx="5717928" cy="375954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B70BEC7-56C0-CADC-0769-677FC82B9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8825"/>
          <a:stretch/>
        </p:blipFill>
        <p:spPr>
          <a:xfrm>
            <a:off x="300557" y="0"/>
            <a:ext cx="5734568" cy="325149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074BA4-892E-4E1E-A1FE-1692732DA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16" y="14266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64200" cy="2735891"/>
            <a:chOff x="0" y="0"/>
            <a:chExt cx="4816593" cy="1237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37389"/>
            </a:xfrm>
            <a:custGeom>
              <a:avLst/>
              <a:gdLst/>
              <a:ahLst/>
              <a:cxnLst/>
              <a:rect l="l" t="t" r="r" b="b"/>
              <a:pathLst>
                <a:path w="4816592" h="1237389">
                  <a:moveTo>
                    <a:pt x="0" y="0"/>
                  </a:moveTo>
                  <a:lnTo>
                    <a:pt x="4816592" y="0"/>
                  </a:lnTo>
                  <a:lnTo>
                    <a:pt x="4816592" y="1237389"/>
                  </a:lnTo>
                  <a:lnTo>
                    <a:pt x="0" y="12373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1294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 lang="de-D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01190" y="3071515"/>
            <a:ext cx="4332140" cy="4500793"/>
            <a:chOff x="0" y="0"/>
            <a:chExt cx="5776187" cy="60010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6870" t="7716" r="60566" b="41504"/>
            <a:stretch>
              <a:fillRect/>
            </a:stretch>
          </p:blipFill>
          <p:spPr>
            <a:xfrm>
              <a:off x="0" y="0"/>
              <a:ext cx="5776187" cy="6001058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1654670" y="7572308"/>
            <a:ext cx="4332140" cy="1288326"/>
            <a:chOff x="0" y="0"/>
            <a:chExt cx="1257777" cy="3740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7777" cy="374047"/>
            </a:xfrm>
            <a:custGeom>
              <a:avLst/>
              <a:gdLst/>
              <a:ahLst/>
              <a:cxnLst/>
              <a:rect l="l" t="t" r="r" b="b"/>
              <a:pathLst>
                <a:path w="1257777" h="374047">
                  <a:moveTo>
                    <a:pt x="0" y="0"/>
                  </a:moveTo>
                  <a:lnTo>
                    <a:pt x="1257777" y="0"/>
                  </a:lnTo>
                  <a:lnTo>
                    <a:pt x="1257777" y="374047"/>
                  </a:lnTo>
                  <a:lnTo>
                    <a:pt x="0" y="374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noProof="0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77930" y="7572308"/>
            <a:ext cx="4332140" cy="1288326"/>
            <a:chOff x="0" y="0"/>
            <a:chExt cx="1257777" cy="3740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57777" cy="374047"/>
            </a:xfrm>
            <a:custGeom>
              <a:avLst/>
              <a:gdLst/>
              <a:ahLst/>
              <a:cxnLst/>
              <a:rect l="l" t="t" r="r" b="b"/>
              <a:pathLst>
                <a:path w="1257777" h="374047">
                  <a:moveTo>
                    <a:pt x="0" y="0"/>
                  </a:moveTo>
                  <a:lnTo>
                    <a:pt x="1257777" y="0"/>
                  </a:lnTo>
                  <a:lnTo>
                    <a:pt x="1257777" y="374047"/>
                  </a:lnTo>
                  <a:lnTo>
                    <a:pt x="0" y="374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01190" y="7572308"/>
            <a:ext cx="4332140" cy="1288326"/>
            <a:chOff x="0" y="0"/>
            <a:chExt cx="1257777" cy="3740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7777" cy="374047"/>
            </a:xfrm>
            <a:custGeom>
              <a:avLst/>
              <a:gdLst/>
              <a:ahLst/>
              <a:cxnLst/>
              <a:rect l="l" t="t" r="r" b="b"/>
              <a:pathLst>
                <a:path w="1257777" h="374047">
                  <a:moveTo>
                    <a:pt x="0" y="0"/>
                  </a:moveTo>
                  <a:lnTo>
                    <a:pt x="1257777" y="0"/>
                  </a:lnTo>
                  <a:lnTo>
                    <a:pt x="1257777" y="374047"/>
                  </a:lnTo>
                  <a:lnTo>
                    <a:pt x="0" y="374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noProof="0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601352" y="-879006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6" y="0"/>
                </a:lnTo>
                <a:lnTo>
                  <a:pt x="1315896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18" name="TextBox 18"/>
          <p:cNvSpPr txBox="1"/>
          <p:nvPr/>
        </p:nvSpPr>
        <p:spPr>
          <a:xfrm>
            <a:off x="2971800" y="800101"/>
            <a:ext cx="11582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cs-CZ" sz="5810" b="1" noProof="0" dirty="0">
                <a:solidFill>
                  <a:srgbClr val="21323F"/>
                </a:solidFill>
                <a:latin typeface="+mj-lt"/>
                <a:ea typeface="Roca Two"/>
                <a:cs typeface="Roca Two"/>
                <a:sym typeface="Roca Two"/>
              </a:rPr>
              <a:t>IN DER FREIZEIT - </a:t>
            </a:r>
            <a:r>
              <a:rPr lang="de-DE" sz="5810" b="1" noProof="0" dirty="0">
                <a:solidFill>
                  <a:srgbClr val="21323F"/>
                </a:solidFill>
                <a:latin typeface="+mj-lt"/>
                <a:ea typeface="Roca Two"/>
                <a:cs typeface="Roca Two"/>
                <a:sym typeface="Roca Two"/>
              </a:rPr>
              <a:t>AUSFLÜGE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33914" y="8213607"/>
            <a:ext cx="3666693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de-DE" sz="1800" noProof="0" dirty="0">
                <a:solidFill>
                  <a:srgbClr val="21323F"/>
                </a:solidFill>
                <a:ea typeface="Proxima Nova"/>
                <a:cs typeface="Proxima Nova"/>
                <a:sym typeface="Proxima Nova"/>
              </a:rPr>
              <a:t>Technik und Studenten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33914" y="7868974"/>
            <a:ext cx="366669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de-DE" sz="2400" b="1" noProof="0" dirty="0">
                <a:solidFill>
                  <a:srgbClr val="21323F"/>
                </a:solidFill>
                <a:ea typeface="Proxima Nova Bold"/>
                <a:cs typeface="Proxima Nova Bold"/>
                <a:sym typeface="Proxima Nova Bold"/>
              </a:rPr>
              <a:t>Darmstadt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0653" y="8178371"/>
            <a:ext cx="3666693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de-DE" sz="1800" noProof="0" dirty="0">
                <a:solidFill>
                  <a:srgbClr val="21323F"/>
                </a:solidFill>
                <a:ea typeface="Proxima Nova"/>
                <a:cs typeface="Proxima Nova"/>
                <a:sym typeface="Proxima Nova"/>
              </a:rPr>
              <a:t>Ruhe und </a:t>
            </a:r>
            <a:r>
              <a:rPr lang="de-DE" noProof="0" dirty="0">
                <a:solidFill>
                  <a:srgbClr val="21323F"/>
                </a:solidFill>
                <a:ea typeface="Proxima Nova"/>
                <a:cs typeface="Proxima Nova"/>
                <a:sym typeface="Proxima Nova"/>
              </a:rPr>
              <a:t>Geschichte</a:t>
            </a:r>
            <a:endParaRPr lang="de-DE" sz="1800" noProof="0" dirty="0">
              <a:solidFill>
                <a:srgbClr val="21323F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10653" y="7833739"/>
            <a:ext cx="366669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de-DE" sz="2400" b="1" noProof="0" dirty="0">
                <a:solidFill>
                  <a:srgbClr val="21323F"/>
                </a:solidFill>
                <a:ea typeface="Proxima Nova Bold"/>
                <a:cs typeface="Proxima Nova Bold"/>
                <a:sym typeface="Proxima Nova Bold"/>
              </a:rPr>
              <a:t>Fulda</a:t>
            </a:r>
            <a:r>
              <a:rPr lang="de-DE" b="1" noProof="0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endParaRPr lang="de-DE" sz="1800" b="1" noProof="0" dirty="0">
              <a:solidFill>
                <a:srgbClr val="21323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87393" y="8178371"/>
            <a:ext cx="3666693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de-DE" sz="1800" noProof="0" dirty="0">
                <a:solidFill>
                  <a:srgbClr val="21323F"/>
                </a:solidFill>
                <a:ea typeface="Proxima Nova"/>
                <a:cs typeface="Proxima Nova"/>
                <a:sym typeface="Proxima Nova"/>
              </a:rPr>
              <a:t>Großstadt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87393" y="7833739"/>
            <a:ext cx="366669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de-DE" sz="2400" b="1" noProof="0" dirty="0">
                <a:solidFill>
                  <a:srgbClr val="21323F"/>
                </a:solidFill>
                <a:ea typeface="Proxima Nova Bold"/>
                <a:cs typeface="Proxima Nova Bold"/>
                <a:sym typeface="Proxima Nova Bold"/>
              </a:rPr>
              <a:t>Frankfurt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64ADEB2-9B9E-F211-7C2F-28AB99E61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674"/>
          <a:stretch/>
        </p:blipFill>
        <p:spPr>
          <a:xfrm>
            <a:off x="2275038" y="2764909"/>
            <a:ext cx="4358292" cy="483641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0FF1DC3D-5183-9CA9-5735-79A2B42E1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29" y="4323198"/>
            <a:ext cx="4332141" cy="324910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A28334B-F42F-2EE2-21DA-0188F4E214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10835"/>
          <a:stretch/>
        </p:blipFill>
        <p:spPr>
          <a:xfrm>
            <a:off x="11648731" y="3165231"/>
            <a:ext cx="4338076" cy="44070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57B0E1-8722-4572-BC31-2E1358E2C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68"/>
            <a:ext cx="7085202" cy="9233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572189" cy="10287000"/>
            <a:chOff x="0" y="0"/>
            <a:chExt cx="146757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7573" cy="2709333"/>
            </a:xfrm>
            <a:custGeom>
              <a:avLst/>
              <a:gdLst/>
              <a:ahLst/>
              <a:cxnLst/>
              <a:rect l="l" t="t" r="r" b="b"/>
              <a:pathLst>
                <a:path w="1467573" h="2709333">
                  <a:moveTo>
                    <a:pt x="0" y="0"/>
                  </a:moveTo>
                  <a:lnTo>
                    <a:pt x="1467573" y="0"/>
                  </a:lnTo>
                  <a:lnTo>
                    <a:pt x="14675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675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93792" y="2409589"/>
            <a:ext cx="7400133" cy="2710325"/>
            <a:chOff x="0" y="0"/>
            <a:chExt cx="1949006" cy="7138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49006" cy="713831"/>
            </a:xfrm>
            <a:custGeom>
              <a:avLst/>
              <a:gdLst/>
              <a:ahLst/>
              <a:cxnLst/>
              <a:rect l="l" t="t" r="r" b="b"/>
              <a:pathLst>
                <a:path w="1949006" h="713831">
                  <a:moveTo>
                    <a:pt x="0" y="0"/>
                  </a:moveTo>
                  <a:lnTo>
                    <a:pt x="1949006" y="0"/>
                  </a:lnTo>
                  <a:lnTo>
                    <a:pt x="1949006" y="713831"/>
                  </a:lnTo>
                  <a:lnTo>
                    <a:pt x="0" y="713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949006" cy="77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3111" y="4457701"/>
            <a:ext cx="1315895" cy="4086264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5" y="0"/>
                </a:lnTo>
                <a:lnTo>
                  <a:pt x="1315895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8509793" y="2860122"/>
            <a:ext cx="616813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cs-CZ" sz="5810" b="1" dirty="0">
                <a:solidFill>
                  <a:srgbClr val="21323F"/>
                </a:solidFill>
                <a:latin typeface="+mj-lt"/>
                <a:ea typeface="Roca Two"/>
                <a:cs typeface="Roca Two"/>
                <a:sym typeface="Roca Two"/>
              </a:rPr>
              <a:t>WER KANN TEILNEHMEN?</a:t>
            </a:r>
            <a:endParaRPr lang="en-US" sz="5810" b="1" dirty="0">
              <a:solidFill>
                <a:srgbClr val="21323F"/>
              </a:solidFill>
              <a:latin typeface="+mj-lt"/>
              <a:ea typeface="Roca Two"/>
              <a:cs typeface="Roca Two"/>
              <a:sym typeface="Roca Tw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93844" y="6286500"/>
            <a:ext cx="8579756" cy="3122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Alle, die </a:t>
            </a:r>
            <a:r>
              <a:rPr lang="cs-CZ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nach Deutschland</a:t>
            </a: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 fahren möchten</a:t>
            </a:r>
            <a:endParaRPr lang="cs-CZ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  <a:p>
            <a:pPr algn="l">
              <a:lnSpc>
                <a:spcPts val="2655"/>
              </a:lnSpc>
            </a:pPr>
            <a:endParaRPr lang="de-DE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Gute Noten haben</a:t>
            </a:r>
            <a:endParaRPr lang="cs-CZ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Aktiv an Deutschwettbewerbe teilnehmen</a:t>
            </a:r>
            <a:endParaRPr lang="cs-CZ" sz="32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endParaRPr lang="de-DE" sz="3200" noProof="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chemeClr val="bg1"/>
                </a:solidFill>
              </a:rPr>
              <a:t>Im Deutschunterricht aktiv sind</a:t>
            </a:r>
          </a:p>
          <a:p>
            <a:pPr algn="l">
              <a:lnSpc>
                <a:spcPts val="2655"/>
              </a:lnSpc>
            </a:pPr>
            <a:endParaRPr lang="cs-CZ" sz="3200" dirty="0">
              <a:solidFill>
                <a:schemeClr val="bg1"/>
              </a:solidFill>
              <a:ea typeface="Proxima Nova"/>
              <a:cs typeface="Proxima Nova"/>
              <a:sym typeface="Proxima Nova"/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Proxima Nova"/>
              </a:rPr>
              <a:t>Deutsch verstehen = kein Problem </a:t>
            </a:r>
            <a:r>
              <a:rPr lang="de-DE" sz="3200" noProof="0" dirty="0">
                <a:solidFill>
                  <a:srgbClr val="FFFFFF"/>
                </a:solidFill>
                <a:ea typeface="Proxima Nova"/>
                <a:cs typeface="Proxima Nova"/>
                <a:sym typeface="Wingdings" pitchFamily="2" charset="2"/>
              </a:rPr>
              <a:t></a:t>
            </a:r>
            <a:endParaRPr lang="de-DE" sz="3200" noProof="0" dirty="0">
              <a:solidFill>
                <a:srgbClr val="FFFFFF"/>
              </a:solidFill>
              <a:ea typeface="Proxima Nova"/>
              <a:cs typeface="Proxima Nova"/>
              <a:sym typeface="Proxima Nova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EE42254-A970-40FD-E586-24BB26E52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64" y="3661698"/>
            <a:ext cx="4587433" cy="61165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494A19-6D75-4A53-A911-19D6195F8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16" y="0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682CC9C-F867-4D41-D389-DE7E0F34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0"/>
          <a:stretch/>
        </p:blipFill>
        <p:spPr>
          <a:xfrm>
            <a:off x="9659683" y="846189"/>
            <a:ext cx="7268308" cy="878397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21535" y="5143500"/>
            <a:ext cx="8480841" cy="2919791"/>
            <a:chOff x="0" y="0"/>
            <a:chExt cx="1543922" cy="5315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43922" cy="531543"/>
            </a:xfrm>
            <a:custGeom>
              <a:avLst/>
              <a:gdLst/>
              <a:ahLst/>
              <a:cxnLst/>
              <a:rect l="l" t="t" r="r" b="b"/>
              <a:pathLst>
                <a:path w="1543922" h="531543">
                  <a:moveTo>
                    <a:pt x="0" y="0"/>
                  </a:moveTo>
                  <a:lnTo>
                    <a:pt x="1543922" y="0"/>
                  </a:lnTo>
                  <a:lnTo>
                    <a:pt x="1543922" y="531543"/>
                  </a:lnTo>
                  <a:lnTo>
                    <a:pt x="0" y="531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543922" cy="58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43200" y="5981700"/>
            <a:ext cx="6916483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24"/>
              </a:lnSpc>
            </a:pPr>
            <a:r>
              <a:rPr lang="cs-CZ" sz="8406" dirty="0">
                <a:solidFill>
                  <a:srgbClr val="21323F"/>
                </a:solidFill>
                <a:latin typeface="Calibri" panose="020F0502020204030204" pitchFamily="34" charset="0"/>
                <a:ea typeface="Roca Two"/>
                <a:cs typeface="Calibri" panose="020F0502020204030204" pitchFamily="34" charset="0"/>
                <a:sym typeface="Roca Two"/>
              </a:rPr>
              <a:t>VIEL GLÜCK</a:t>
            </a:r>
            <a:endParaRPr lang="en-US" sz="8406" dirty="0">
              <a:solidFill>
                <a:srgbClr val="21323F"/>
              </a:solidFill>
              <a:latin typeface="Calibri" panose="020F0502020204030204" pitchFamily="34" charset="0"/>
              <a:ea typeface="Roca Two"/>
              <a:cs typeface="Calibri" panose="020F0502020204030204" pitchFamily="34" charset="0"/>
              <a:sym typeface="Roca Tw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21535" y="1315284"/>
            <a:ext cx="4005787" cy="29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b="1" spc="718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VIEL GLÜCK </a:t>
            </a:r>
            <a:endParaRPr lang="en-US" sz="1800" b="1" spc="718" dirty="0">
              <a:solidFill>
                <a:srgbClr val="21323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FFC4C7-2B78-497A-9A5E-68AB96092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1173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163</Words>
  <Application>Microsoft Office PowerPoint</Application>
  <PresentationFormat>Vlastní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Calibri</vt:lpstr>
      <vt:lpstr>Arial</vt:lpstr>
      <vt:lpstr>Roca Two Bold</vt:lpstr>
      <vt:lpstr>Proxima Nova</vt:lpstr>
      <vt:lpstr>Roca Two</vt:lpstr>
      <vt:lpstr>Arimo</vt:lpstr>
      <vt:lpstr>Wingdings</vt:lpstr>
      <vt:lpstr>Proxima Nova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německé dobrodružství</dc:title>
  <cp:lastModifiedBy>Eva Skotnicova</cp:lastModifiedBy>
  <cp:revision>42</cp:revision>
  <dcterms:created xsi:type="dcterms:W3CDTF">2006-08-16T00:00:00Z</dcterms:created>
  <dcterms:modified xsi:type="dcterms:W3CDTF">2025-04-14T09:50:52Z</dcterms:modified>
  <dc:identifier>DAGjqJ-jbYU</dc:identifier>
</cp:coreProperties>
</file>